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21"/>
  </p:normalViewPr>
  <p:slideViewPr>
    <p:cSldViewPr snapToGrid="0">
      <p:cViewPr varScale="1">
        <p:scale>
          <a:sx n="108" d="100"/>
          <a:sy n="108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124A-D4CB-32BA-488E-A83E17D08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791CA-1E9A-7EA8-F0A7-5136916E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1A177-3008-7C53-4A41-BFA4E5BD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BEDAB-687A-A4B2-E463-F8AB7679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A65E9-8D7A-CE39-1EE5-7E3102BB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4013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2B0C-2BBD-9C6B-9869-EDA9EC14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3527-8A02-8852-C553-6B04548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A786-3259-7F5C-BDD6-2CE2B621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AF606-A950-731B-DA0E-39DA425C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8A757-4052-68B5-510D-36E329E0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716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8030D-F39F-2493-C4F7-4BBF50737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210DB-5803-307C-AB9C-70515C7D1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5F2DF-C7BD-6932-0D02-FEC0C0C8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35C0-433A-C699-CA1B-18350161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D661-9B48-0578-62AB-E97A4B3A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62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9149-5CD8-F8AA-808D-864009D36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AF78E-7783-F398-2F64-00928FB74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4A70F-4F50-D827-F0A7-17552428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346A4-FFA6-AFA3-8A54-C9BA15DF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7B3C0-CDB0-7F62-516E-6C6923E1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234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3743-AD43-6C43-C495-5894A86B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158B-0411-93AE-A4B1-94D0F94AD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2460-FCB7-FAE3-AFD4-80D7497B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0B155-3F8F-7892-8A61-9FC2D9DE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19259-223A-49A8-4D21-707A78F4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64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13D5-16EE-66DF-B54D-43CEE224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380B-28EF-924A-9D97-A5BA9B8D9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1FED6-193F-C94C-BE6D-AFA5F578E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8698F-6EA3-2D80-13EA-4EC555D2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3C100-C272-DBED-9CC7-F71B487A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DF296-D93A-A345-BF84-16E1B9DF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408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4CD6-CDCA-CB7C-960A-E427195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A16E-6417-759A-E93D-C50673A5C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3792E-BC66-A24D-CBED-0A32F88FC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CFF49-2ECA-1330-BE4D-0D18464C4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DE81F-AE8E-2811-90A1-E2645C46E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1F95-3381-511C-2406-89011E84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E1AD8-4592-8822-BF4C-2093C623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D432A-3511-A732-2982-4745BE16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127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8B7A-B871-2269-3649-7709594B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CE1F-7091-14F9-4FA2-E0A00A93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A4407-EA04-1A69-2886-7218400F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73074-5B0F-8C38-FE70-B0A33DAB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899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CA6E0-D6EE-A3DA-0D71-883FC5AB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C80DD-0104-385D-AC59-DFA9B767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9CAD8-5A9B-974E-3014-4492803E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838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25EC-169E-123A-F4EE-2E5F2781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F8AD6-04D5-DE9A-3C75-7F9826993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15F21-A345-0B9F-BDE2-3C5BB7AB1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7208F-48C6-A44B-BB3B-03E22122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5FC2A-993A-0249-B3E4-C1DEF50E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C19B0-4DA6-2791-CFFC-0DB06CAF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339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4325-1A58-C581-2098-79AE0C71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78BA1-10FE-AEEF-E218-E7E0374B5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00B94-C09C-8290-DC8B-86ECFAF3D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0220F-3A12-50E9-241F-5B5B5CCA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BCE6-A5C1-8A4D-1074-14763D7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3EBC-8EA9-5169-5D39-EC3F7C2D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040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64474-36EE-44F4-AF90-0064DBBF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86753-7A02-39DE-3D3B-E000A33EF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E9BFB-987A-05C9-6778-AD111F6F3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5C88B-A49A-4ADC-3EC6-EDC7236D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656DD-FD79-7EF2-24EE-FD0B74498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230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7E7E-6E63-662C-BC4C-C8646E98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93DEA-955E-243A-F802-780799B8F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B457E-B8B6-715D-5003-C20A28A00DB8}"/>
              </a:ext>
            </a:extLst>
          </p:cNvPr>
          <p:cNvSpPr txBox="1"/>
          <p:nvPr/>
        </p:nvSpPr>
        <p:spPr>
          <a:xfrm>
            <a:off x="1591294" y="767597"/>
            <a:ext cx="7944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Energizing the Collective Wisdom &amp; Rescripting Industry’s DNA</a:t>
            </a:r>
          </a:p>
          <a:p>
            <a:pPr algn="ctr"/>
            <a:endParaRPr lang="en-IN" sz="3600" b="1" dirty="0">
              <a:latin typeface="Mont Bold" panose="000009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117DF-E039-53FA-F46C-571AC40D8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94" b="10021"/>
          <a:stretch/>
        </p:blipFill>
        <p:spPr>
          <a:xfrm>
            <a:off x="0" y="2066337"/>
            <a:ext cx="12212501" cy="3111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F2124-C191-6F91-0E70-270C3D3FD7E5}"/>
              </a:ext>
            </a:extLst>
          </p:cNvPr>
          <p:cNvSpPr txBox="1"/>
          <p:nvPr/>
        </p:nvSpPr>
        <p:spPr>
          <a:xfrm>
            <a:off x="2865204" y="2977508"/>
            <a:ext cx="482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Mont" panose="00000700000000000000" pitchFamily="50" charset="0"/>
              </a:rPr>
              <a:t>Mr O.P. Singh, </a:t>
            </a:r>
          </a:p>
          <a:p>
            <a:pPr algn="ctr"/>
            <a:r>
              <a:rPr lang="en-IN" sz="2000" b="1" dirty="0">
                <a:latin typeface="Mont" panose="00000700000000000000" pitchFamily="50" charset="0"/>
              </a:rPr>
              <a:t>Managing Director, </a:t>
            </a:r>
          </a:p>
          <a:p>
            <a:pPr algn="ctr"/>
            <a:r>
              <a:rPr lang="en-IN" sz="2000" b="1" dirty="0" err="1">
                <a:latin typeface="Mont" panose="00000700000000000000" pitchFamily="50" charset="0"/>
              </a:rPr>
              <a:t>Huvepharma</a:t>
            </a:r>
            <a:endParaRPr lang="en-IN" sz="2000" b="1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40BCF-35DD-6586-8A8E-B988FD63F58F}"/>
              </a:ext>
            </a:extLst>
          </p:cNvPr>
          <p:cNvSpPr txBox="1"/>
          <p:nvPr/>
        </p:nvSpPr>
        <p:spPr>
          <a:xfrm>
            <a:off x="1744454" y="1224970"/>
            <a:ext cx="841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77"/>
              </a:rPr>
              <a:t>Why ‘Rescripting DNA’?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Gill Sans Ultra Bold" panose="020B0A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DA4B-B07C-4C2A-F239-AAC1A97AD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741" y="1871301"/>
            <a:ext cx="5216577" cy="34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8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9EA4CA-2A6C-0CD5-485E-B358C1C0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7" y="664961"/>
            <a:ext cx="8059443" cy="4524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BF6C8-3632-6B91-B804-5977FC35E107}"/>
              </a:ext>
            </a:extLst>
          </p:cNvPr>
          <p:cNvSpPr txBox="1"/>
          <p:nvPr/>
        </p:nvSpPr>
        <p:spPr>
          <a:xfrm>
            <a:off x="8600937" y="664961"/>
            <a:ext cx="346492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333333"/>
                </a:solidFill>
                <a:effectLst/>
                <a:latin typeface="OpenSans--Regular"/>
              </a:rPr>
              <a:t>The triple helix++ model enables government-industry-academia collaboration to deliver innovation at scale, hence encouraging innovation-led deployment.</a:t>
            </a:r>
          </a:p>
          <a:p>
            <a:endParaRPr lang="en-IN" b="0" i="0" dirty="0">
              <a:solidFill>
                <a:srgbClr val="333333"/>
              </a:solidFill>
              <a:effectLst/>
              <a:latin typeface="OpenSans--Regular"/>
            </a:endParaRPr>
          </a:p>
          <a:p>
            <a:r>
              <a:rPr lang="en-IN" dirty="0">
                <a:solidFill>
                  <a:srgbClr val="333333"/>
                </a:solidFill>
                <a:latin typeface="OpenSans--Regular"/>
              </a:rPr>
              <a:t>Silicon Valley is a flourishing example of the implementation of the Triple Helix Model. </a:t>
            </a:r>
          </a:p>
          <a:p>
            <a:endParaRPr lang="en-IN" dirty="0">
              <a:solidFill>
                <a:srgbClr val="333333"/>
              </a:solidFill>
              <a:latin typeface="OpenSans--Regular"/>
            </a:endParaRPr>
          </a:p>
          <a:p>
            <a:r>
              <a:rPr lang="en-IN" b="0" i="0" dirty="0">
                <a:solidFill>
                  <a:srgbClr val="333333"/>
                </a:solidFill>
                <a:effectLst/>
                <a:latin typeface="OpenSans--Regular"/>
              </a:rPr>
              <a:t>In the emerging context of energy transition, where sector boundaries are blurring, there will be multiple hybridised versions of the triple helix.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F18FF-6020-0FCA-DCB2-E8762F820A73}"/>
              </a:ext>
            </a:extLst>
          </p:cNvPr>
          <p:cNvSpPr txBox="1"/>
          <p:nvPr/>
        </p:nvSpPr>
        <p:spPr>
          <a:xfrm>
            <a:off x="477950" y="141741"/>
            <a:ext cx="1070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TRIPLE HELIX APPROACH </a:t>
            </a:r>
            <a:endParaRPr lang="en-US" sz="28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0734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45A1D-B632-6CD2-14C7-16C91582E96B}"/>
              </a:ext>
            </a:extLst>
          </p:cNvPr>
          <p:cNvSpPr txBox="1"/>
          <p:nvPr/>
        </p:nvSpPr>
        <p:spPr>
          <a:xfrm>
            <a:off x="104931" y="42361"/>
            <a:ext cx="11287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FIRST NATIONAL CONCLAVE OF VCs OF VETERINARY UNIVERSITIES AND DIRECTORS OF ICAR ANIMAL RESEARCH INSTITUTES. </a:t>
            </a:r>
          </a:p>
          <a:p>
            <a:pPr algn="ctr"/>
            <a:r>
              <a:rPr lang="en-US" i="1" u="sng" dirty="0"/>
              <a:t>ORGANISED BY POULTRY INDIA &amp; MAFSU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D0AD-95D1-34CE-C244-98BC622D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0" y="1198615"/>
            <a:ext cx="5964334" cy="3973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D1CE09-2D19-FAD7-5F72-5A1073D5C1FA}"/>
              </a:ext>
            </a:extLst>
          </p:cNvPr>
          <p:cNvSpPr txBox="1"/>
          <p:nvPr/>
        </p:nvSpPr>
        <p:spPr>
          <a:xfrm>
            <a:off x="7027274" y="1188643"/>
            <a:ext cx="4099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 STEP TOWARDS IMPLEMENTATION OF THE TRIPLE HELIX STRUCTURE</a:t>
            </a:r>
            <a:r>
              <a:rPr lang="en-US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87AB8-5F07-BAAB-9CA3-2E512BECB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34" y="2692993"/>
            <a:ext cx="2566184" cy="24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1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19C92-75B0-0E5B-579E-84DF712ED0AC}"/>
              </a:ext>
            </a:extLst>
          </p:cNvPr>
          <p:cNvSpPr txBox="1">
            <a:spLocks/>
          </p:cNvSpPr>
          <p:nvPr/>
        </p:nvSpPr>
        <p:spPr>
          <a:xfrm>
            <a:off x="221226" y="143900"/>
            <a:ext cx="11970774" cy="799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Gill Sans Ultra Bold" panose="020B0A02020104020203" pitchFamily="34" charset="77"/>
              </a:rPr>
              <a:t>Actionable Reforms for Veterinary Education System </a:t>
            </a:r>
            <a:endParaRPr lang="en-US" sz="2800" dirty="0">
              <a:solidFill>
                <a:srgbClr val="00206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1C50CB-DF87-8F2C-BA74-4B22B1D31311}"/>
              </a:ext>
            </a:extLst>
          </p:cNvPr>
          <p:cNvSpPr/>
          <p:nvPr/>
        </p:nvSpPr>
        <p:spPr>
          <a:xfrm>
            <a:off x="294968" y="1356852"/>
            <a:ext cx="2698954" cy="38682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INDUSTRY-ALIGNED</a:t>
            </a:r>
          </a:p>
          <a:p>
            <a:pPr algn="ctr"/>
            <a:endParaRPr lang="en-IN" dirty="0">
              <a:solidFill>
                <a:srgbClr val="002060"/>
              </a:solidFill>
            </a:endParaRPr>
          </a:p>
          <a:p>
            <a:pPr algn="ctr"/>
            <a:r>
              <a:rPr lang="en-IN" dirty="0"/>
              <a:t>Introduce </a:t>
            </a:r>
            <a:r>
              <a:rPr lang="en-IN" b="1" dirty="0">
                <a:solidFill>
                  <a:srgbClr val="C00000"/>
                </a:solidFill>
              </a:rPr>
              <a:t>20% industry-led teaching hours</a:t>
            </a:r>
            <a:r>
              <a:rPr lang="en-IN" dirty="0">
                <a:solidFill>
                  <a:srgbClr val="C00000"/>
                </a:solidFill>
              </a:rPr>
              <a:t> </a:t>
            </a:r>
            <a:r>
              <a:rPr lang="en-IN" dirty="0"/>
              <a:t>through guest lectures, internships, and live projects.</a:t>
            </a:r>
          </a:p>
          <a:p>
            <a:pPr algn="ctr"/>
            <a:r>
              <a:rPr lang="en-IN" dirty="0"/>
              <a:t>Include </a:t>
            </a:r>
            <a:r>
              <a:rPr lang="en-IN" b="1" dirty="0">
                <a:solidFill>
                  <a:srgbClr val="C00000"/>
                </a:solidFill>
              </a:rPr>
              <a:t>value-based training</a:t>
            </a:r>
            <a:r>
              <a:rPr lang="en-IN" dirty="0">
                <a:solidFill>
                  <a:srgbClr val="C00000"/>
                </a:solidFill>
              </a:rPr>
              <a:t> </a:t>
            </a:r>
            <a:r>
              <a:rPr lang="en-IN" dirty="0"/>
              <a:t>for professional ethics and accountability in practice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254F26-1C3A-F32A-EDE7-F94F90DA67C6}"/>
              </a:ext>
            </a:extLst>
          </p:cNvPr>
          <p:cNvSpPr/>
          <p:nvPr/>
        </p:nvSpPr>
        <p:spPr>
          <a:xfrm>
            <a:off x="3240348" y="1356852"/>
            <a:ext cx="2698954" cy="38682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TECHNOLOGY-ENABLED</a:t>
            </a:r>
          </a:p>
          <a:p>
            <a:pPr algn="ctr"/>
            <a:endParaRPr lang="en-IN" b="1" dirty="0">
              <a:solidFill>
                <a:srgbClr val="002060"/>
              </a:solidFill>
            </a:endParaRPr>
          </a:p>
          <a:p>
            <a:pPr algn="ctr"/>
            <a:r>
              <a:rPr lang="en-IN" dirty="0"/>
              <a:t>Encourage </a:t>
            </a:r>
            <a:r>
              <a:rPr lang="en-IN" b="1" dirty="0">
                <a:solidFill>
                  <a:srgbClr val="FFC000"/>
                </a:solidFill>
              </a:rPr>
              <a:t>data-driven disease surveillance</a:t>
            </a:r>
            <a:r>
              <a:rPr lang="en-IN" dirty="0">
                <a:solidFill>
                  <a:srgbClr val="FFC000"/>
                </a:solidFill>
              </a:rPr>
              <a:t> </a:t>
            </a:r>
            <a:r>
              <a:rPr lang="en-IN" dirty="0"/>
              <a:t>and AI-assisted learning systems.</a:t>
            </a:r>
          </a:p>
          <a:p>
            <a:pPr algn="ctr"/>
            <a:r>
              <a:rPr lang="en-IN" dirty="0"/>
              <a:t>Integrate climate-smart farming and </a:t>
            </a:r>
            <a:r>
              <a:rPr lang="en-IN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Health frameworks</a:t>
            </a:r>
            <a:r>
              <a:rPr lang="en-I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IN" dirty="0"/>
              <a:t>into teaching modules.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C74F00-581D-C535-5C9D-8D07D3EB7A6E}"/>
              </a:ext>
            </a:extLst>
          </p:cNvPr>
          <p:cNvSpPr/>
          <p:nvPr/>
        </p:nvSpPr>
        <p:spPr>
          <a:xfrm>
            <a:off x="6252700" y="1356852"/>
            <a:ext cx="2698954" cy="38682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ENTREPRENEURSHIP-ORIENTED</a:t>
            </a:r>
          </a:p>
          <a:p>
            <a:pPr algn="ctr"/>
            <a:r>
              <a:rPr lang="en-IN" sz="1600" dirty="0"/>
              <a:t>Establish </a:t>
            </a:r>
            <a:r>
              <a:rPr lang="en-IN" sz="1600" b="1" dirty="0">
                <a:solidFill>
                  <a:srgbClr val="C00000"/>
                </a:solidFill>
              </a:rPr>
              <a:t>Innovation &amp; Start-up Incubation Cells</a:t>
            </a:r>
            <a:r>
              <a:rPr lang="en-IN" sz="1600" dirty="0">
                <a:solidFill>
                  <a:srgbClr val="C00000"/>
                </a:solidFill>
              </a:rPr>
              <a:t> </a:t>
            </a:r>
            <a:r>
              <a:rPr lang="en-IN" sz="1600" dirty="0"/>
              <a:t>in each veterinary university to promote translational research and student entrepreneurship.</a:t>
            </a:r>
          </a:p>
          <a:p>
            <a:pPr algn="ctr"/>
            <a:r>
              <a:rPr lang="en-IN" sz="1600" dirty="0"/>
              <a:t>Establish </a:t>
            </a:r>
            <a:r>
              <a:rPr lang="en-IN" sz="1600" b="1" dirty="0">
                <a:solidFill>
                  <a:srgbClr val="C00000"/>
                </a:solidFill>
              </a:rPr>
              <a:t>animal husbandry entrepreneurship electives</a:t>
            </a:r>
            <a:r>
              <a:rPr lang="en-IN" sz="1600" dirty="0">
                <a:solidFill>
                  <a:srgbClr val="C00000"/>
                </a:solidFill>
              </a:rPr>
              <a:t> </a:t>
            </a:r>
            <a:r>
              <a:rPr lang="en-IN" sz="1600" dirty="0"/>
              <a:t>and business management courses.</a:t>
            </a:r>
            <a:endParaRPr lang="en-US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D76269-3586-9A51-2D81-2511358B98BE}"/>
              </a:ext>
            </a:extLst>
          </p:cNvPr>
          <p:cNvSpPr/>
          <p:nvPr/>
        </p:nvSpPr>
        <p:spPr>
          <a:xfrm>
            <a:off x="9265052" y="1356852"/>
            <a:ext cx="2698954" cy="38682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C000"/>
                </a:solidFill>
              </a:rPr>
              <a:t>OUTCOME-FOCUSED</a:t>
            </a:r>
          </a:p>
          <a:p>
            <a:pPr algn="ctr"/>
            <a:endParaRPr lang="en-IN" b="1" dirty="0">
              <a:solidFill>
                <a:srgbClr val="002060"/>
              </a:solidFill>
            </a:endParaRPr>
          </a:p>
          <a:p>
            <a:pPr algn="ctr"/>
            <a:r>
              <a:rPr lang="en-IN" dirty="0"/>
              <a:t>Restructure programs as </a:t>
            </a:r>
            <a:r>
              <a:rPr lang="en-IN" b="1" dirty="0">
                <a:solidFill>
                  <a:srgbClr val="FFC000"/>
                </a:solidFill>
              </a:rPr>
              <a:t>skill and competency-based</a:t>
            </a:r>
            <a:r>
              <a:rPr lang="en-IN" dirty="0">
                <a:solidFill>
                  <a:srgbClr val="FFC000"/>
                </a:solidFill>
              </a:rPr>
              <a:t> </a:t>
            </a:r>
            <a:r>
              <a:rPr lang="en-IN" dirty="0"/>
              <a:t>rather than purely theoretical.</a:t>
            </a:r>
          </a:p>
          <a:p>
            <a:pPr algn="ctr"/>
            <a:r>
              <a:rPr lang="en-IN" dirty="0"/>
              <a:t>Encourage </a:t>
            </a:r>
            <a:r>
              <a:rPr lang="en-IN" b="1" dirty="0">
                <a:solidFill>
                  <a:srgbClr val="FFC000"/>
                </a:solidFill>
              </a:rPr>
              <a:t>interdisciplinary learning</a:t>
            </a:r>
            <a:r>
              <a:rPr lang="en-IN" dirty="0">
                <a:solidFill>
                  <a:srgbClr val="FFC000"/>
                </a:solidFill>
              </a:rPr>
              <a:t> </a:t>
            </a:r>
            <a:r>
              <a:rPr lang="en-IN" dirty="0"/>
              <a:t>— linking animal health, economics, climate, and policy.</a:t>
            </a: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EC32A1-DE59-DAC1-B5A0-51F9CF3DE3F9}"/>
              </a:ext>
            </a:extLst>
          </p:cNvPr>
          <p:cNvSpPr txBox="1"/>
          <p:nvPr/>
        </p:nvSpPr>
        <p:spPr>
          <a:xfrm>
            <a:off x="2845828" y="5353834"/>
            <a:ext cx="618694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b="1" i="1" dirty="0"/>
              <a:t>Skilling Beyond Degrees!</a:t>
            </a:r>
            <a:endParaRPr lang="en-IN" sz="2800" i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337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E1BC2-680B-1CA1-2CC9-D8EEE8FEDC74}"/>
              </a:ext>
            </a:extLst>
          </p:cNvPr>
          <p:cNvSpPr txBox="1">
            <a:spLocks/>
          </p:cNvSpPr>
          <p:nvPr/>
        </p:nvSpPr>
        <p:spPr>
          <a:xfrm>
            <a:off x="468574" y="174056"/>
            <a:ext cx="10515600" cy="6857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>
                <a:latin typeface="Gill Sans Ultra Bold" panose="020B0A02020104020203" pitchFamily="34" charset="77"/>
              </a:rPr>
              <a:t>Reflection — From Resilience to Reinvention</a:t>
            </a:r>
            <a:endParaRPr lang="en-US" sz="2800" dirty="0">
              <a:latin typeface="Gill Sans Ultra Bold" panose="020B0A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8ECAE-E239-D8C5-8ED8-E0464E2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30" y="1033865"/>
            <a:ext cx="4163334" cy="2775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62743-0636-5329-DF24-A7A719AA4D30}"/>
              </a:ext>
            </a:extLst>
          </p:cNvPr>
          <p:cNvSpPr txBox="1"/>
          <p:nvPr/>
        </p:nvSpPr>
        <p:spPr>
          <a:xfrm>
            <a:off x="5018595" y="1065615"/>
            <a:ext cx="674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 industry that has mastered survival must now master </a:t>
            </a:r>
            <a:r>
              <a:rPr lang="en-IN" i="1" dirty="0">
                <a:solidFill>
                  <a:srgbClr val="FFFF00"/>
                </a:solidFill>
                <a:highlight>
                  <a:srgbClr val="C0C0C0"/>
                </a:highlight>
              </a:rPr>
              <a:t>transformation.</a:t>
            </a:r>
            <a:br>
              <a:rPr lang="en-IN" i="1" dirty="0">
                <a:solidFill>
                  <a:srgbClr val="FFFF00"/>
                </a:solidFill>
              </a:rPr>
            </a:br>
            <a:r>
              <a:rPr lang="en-IN" dirty="0"/>
              <a:t>Resilience built our foundation; reinvention will build our future.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8A8DA-6572-9DC1-48BA-9EDEB5B7099A}"/>
              </a:ext>
            </a:extLst>
          </p:cNvPr>
          <p:cNvSpPr txBox="1"/>
          <p:nvPr/>
        </p:nvSpPr>
        <p:spPr>
          <a:xfrm>
            <a:off x="5104249" y="2038897"/>
            <a:ext cx="5609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From linear supply chains to circular systems.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From resource-intensive models to regenerative ones.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From product-driven growth to purpose-driven innovation.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1FC24-C38C-8B50-BBA0-E65A64B47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25"/>
          <a:stretch/>
        </p:blipFill>
        <p:spPr>
          <a:xfrm>
            <a:off x="705359" y="3771282"/>
            <a:ext cx="1290322" cy="1291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F5756-F679-DB13-10AA-548443EC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724" y="3724683"/>
            <a:ext cx="1422400" cy="142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465C5D-D139-0BAD-332C-8AE307A41F22}"/>
              </a:ext>
            </a:extLst>
          </p:cNvPr>
          <p:cNvSpPr txBox="1"/>
          <p:nvPr/>
        </p:nvSpPr>
        <p:spPr>
          <a:xfrm>
            <a:off x="4897648" y="4223753"/>
            <a:ext cx="6987669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Resilience helped us endure. </a:t>
            </a:r>
          </a:p>
          <a:p>
            <a:r>
              <a:rPr lang="en-IN" dirty="0">
                <a:solidFill>
                  <a:schemeClr val="bg1"/>
                </a:solidFill>
              </a:rPr>
              <a:t>Reinvention will help us endure with purpose. </a:t>
            </a:r>
          </a:p>
          <a:p>
            <a:r>
              <a:rPr lang="en-IN" dirty="0">
                <a:solidFill>
                  <a:schemeClr val="bg1"/>
                </a:solidFill>
              </a:rPr>
              <a:t>And that begins with understanding the new reality shaping our DNA.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0DDA8-76FD-CFA8-3AB8-71FEED57CF55}"/>
              </a:ext>
            </a:extLst>
          </p:cNvPr>
          <p:cNvSpPr txBox="1"/>
          <p:nvPr/>
        </p:nvSpPr>
        <p:spPr>
          <a:xfrm>
            <a:off x="414067" y="853494"/>
            <a:ext cx="110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accent4">
                    <a:lumMod val="75000"/>
                  </a:schemeClr>
                </a:solidFill>
                <a:latin typeface="Gill Sans Ultra Bold" panose="020B0A02020104020203" pitchFamily="34" charset="77"/>
              </a:rPr>
              <a:t>SUSTAINABILITY=COMPETITIVENESS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Gill Sans Ultra Bold" panose="020B0A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FDFFE-7C8A-7700-3EAA-198581E20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015" y="1744907"/>
            <a:ext cx="5169407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CA8209-7E34-C94D-7597-CFBB3C8F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7" y="709335"/>
            <a:ext cx="5473755" cy="2719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AE37C-E341-F58F-394D-56C63B88CC15}"/>
              </a:ext>
            </a:extLst>
          </p:cNvPr>
          <p:cNvSpPr txBox="1"/>
          <p:nvPr/>
        </p:nvSpPr>
        <p:spPr>
          <a:xfrm>
            <a:off x="6122192" y="872879"/>
            <a:ext cx="49342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i="1" dirty="0"/>
              <a:t>What gets measured gets </a:t>
            </a:r>
            <a:r>
              <a:rPr lang="en-IN" sz="2800" b="1" i="1" dirty="0">
                <a:highlight>
                  <a:srgbClr val="FFFF00"/>
                </a:highlight>
              </a:rPr>
              <a:t>valued</a:t>
            </a:r>
            <a:r>
              <a:rPr lang="en-IN" sz="2800" b="1" i="1" dirty="0"/>
              <a:t> — </a:t>
            </a:r>
          </a:p>
          <a:p>
            <a:r>
              <a:rPr lang="en-IN" sz="2800" b="1" i="1" dirty="0"/>
              <a:t>and </a:t>
            </a:r>
          </a:p>
          <a:p>
            <a:r>
              <a:rPr lang="en-IN" sz="2800" b="1" i="1" dirty="0"/>
              <a:t>what gets valued gets </a:t>
            </a:r>
            <a:r>
              <a:rPr lang="en-IN" sz="2800" b="1" i="1" dirty="0">
                <a:highlight>
                  <a:srgbClr val="FFFF00"/>
                </a:highlight>
              </a:rPr>
              <a:t>improved.</a:t>
            </a:r>
            <a:endParaRPr lang="en-US" sz="2800" b="1" i="1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E4732-D20B-9385-BB82-E32A0F97EC96}"/>
              </a:ext>
            </a:extLst>
          </p:cNvPr>
          <p:cNvSpPr txBox="1"/>
          <p:nvPr/>
        </p:nvSpPr>
        <p:spPr>
          <a:xfrm>
            <a:off x="5526592" y="3738353"/>
            <a:ext cx="650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i="1" dirty="0"/>
              <a:t>Poultry, as one of the world’s </a:t>
            </a:r>
          </a:p>
          <a:p>
            <a:r>
              <a:rPr lang="en-IN" sz="2400" i="1" dirty="0">
                <a:solidFill>
                  <a:schemeClr val="accent2">
                    <a:lumMod val="75000"/>
                  </a:schemeClr>
                </a:solidFill>
              </a:rPr>
              <a:t>most</a:t>
            </a:r>
            <a:r>
              <a:rPr lang="en-IN" sz="2400" i="1" dirty="0"/>
              <a:t> </a:t>
            </a:r>
            <a:r>
              <a:rPr lang="en-IN" sz="2400" i="1" dirty="0">
                <a:solidFill>
                  <a:schemeClr val="accent2">
                    <a:lumMod val="75000"/>
                  </a:schemeClr>
                </a:solidFill>
              </a:rPr>
              <a:t>efficient</a:t>
            </a:r>
            <a:r>
              <a:rPr lang="en-IN" sz="2400" i="1" dirty="0"/>
              <a:t> </a:t>
            </a:r>
          </a:p>
          <a:p>
            <a:r>
              <a:rPr lang="en-IN" sz="2400" i="1" dirty="0"/>
              <a:t>protein systems, can be the </a:t>
            </a:r>
            <a:r>
              <a:rPr lang="en-IN" sz="2400" b="1" i="1" dirty="0"/>
              <a:t>first livestock sector to </a:t>
            </a:r>
            <a:r>
              <a:rPr lang="en-IN" sz="2400" b="1" i="1" dirty="0">
                <a:solidFill>
                  <a:schemeClr val="accent2">
                    <a:lumMod val="75000"/>
                  </a:schemeClr>
                </a:solidFill>
              </a:rPr>
              <a:t>monetise its sustainability.</a:t>
            </a:r>
            <a:endParaRPr lang="en-US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1BB09-C0EF-9D5E-A987-64EB9334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30" y="2918339"/>
            <a:ext cx="3549642" cy="24979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754A08-E584-5D1C-E671-B8B5279A844D}"/>
              </a:ext>
            </a:extLst>
          </p:cNvPr>
          <p:cNvSpPr txBox="1">
            <a:spLocks/>
          </p:cNvSpPr>
          <p:nvPr/>
        </p:nvSpPr>
        <p:spPr>
          <a:xfrm>
            <a:off x="470222" y="-109087"/>
            <a:ext cx="10926097" cy="81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Energising Sustainability: The Future </a:t>
            </a:r>
            <a:endParaRPr lang="en-US" sz="32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083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32653C-4DE0-2339-450E-B7924700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" y="324945"/>
            <a:ext cx="7148945" cy="4795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10781-8829-0DC4-EE55-77AAAC684318}"/>
              </a:ext>
            </a:extLst>
          </p:cNvPr>
          <p:cNvSpPr txBox="1"/>
          <p:nvPr/>
        </p:nvSpPr>
        <p:spPr>
          <a:xfrm>
            <a:off x="426745" y="5037031"/>
            <a:ext cx="6282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Borrowed from Agri Futures Australia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A9C8B-96F1-4D6B-3C25-AEB45A3260BF}"/>
              </a:ext>
            </a:extLst>
          </p:cNvPr>
          <p:cNvSpPr txBox="1"/>
          <p:nvPr/>
        </p:nvSpPr>
        <p:spPr>
          <a:xfrm>
            <a:off x="1524829" y="100374"/>
            <a:ext cx="67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Why the Poultry/Chicken Industry is Relevant for Carbon Credits</a:t>
            </a:r>
            <a:endParaRPr lang="en-US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85BB4-FCF1-D342-0857-F1CF91F1DCA0}"/>
              </a:ext>
            </a:extLst>
          </p:cNvPr>
          <p:cNvSpPr txBox="1"/>
          <p:nvPr/>
        </p:nvSpPr>
        <p:spPr>
          <a:xfrm>
            <a:off x="6709558" y="596300"/>
            <a:ext cx="5047013" cy="452431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N" dirty="0"/>
              <a:t>Several emission sources exist in poultry production, and therefore, there are potential pathways for carbon credits or offsets.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Feed production (crop cultivation, fertiliser use, land use change) → upstream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On-farm energy use, heating, ventilation, cooling and lighting.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C00000"/>
                </a:solidFill>
              </a:rPr>
              <a:t>Manure management</a:t>
            </a:r>
            <a:r>
              <a:rPr lang="en-IN" dirty="0">
                <a:solidFill>
                  <a:srgbClr val="C00000"/>
                </a:solidFill>
              </a:rPr>
              <a:t> </a:t>
            </a:r>
            <a:r>
              <a:rPr lang="en-IN" dirty="0"/>
              <a:t>(especially nitrogen, methane, and nitrous oxide emissions).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By-product handling (litter, waste, off-farm transport).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Processing, packaging, cold chain and transport to retail.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Opportunity for </a:t>
            </a:r>
            <a:r>
              <a:rPr lang="en-IN" b="1" dirty="0"/>
              <a:t>sequestration</a:t>
            </a:r>
            <a:r>
              <a:rPr lang="en-IN" dirty="0"/>
              <a:t> or </a:t>
            </a:r>
            <a:r>
              <a:rPr lang="en-IN" b="1" dirty="0"/>
              <a:t>emission avoidance</a:t>
            </a:r>
            <a:r>
              <a:rPr lang="en-IN" dirty="0"/>
              <a:t> via the circular economy.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1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18A4DD-ED24-9ED8-9BAB-E441D276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4" y="640193"/>
            <a:ext cx="5879691" cy="1582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27852-665F-B34B-9B4C-AB7071E9A21A}"/>
              </a:ext>
            </a:extLst>
          </p:cNvPr>
          <p:cNvSpPr txBox="1"/>
          <p:nvPr/>
        </p:nvSpPr>
        <p:spPr>
          <a:xfrm>
            <a:off x="589836" y="2418610"/>
            <a:ext cx="58796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Through its “J-Credits” system, there is a project in livestock/dairy where </a:t>
            </a:r>
            <a:r>
              <a:rPr lang="en-IN" b="1" dirty="0"/>
              <a:t>livestock manure management </a:t>
            </a:r>
            <a:r>
              <a:rPr lang="en-IN" dirty="0"/>
              <a:t>changes have been registered to issue credits.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C3504-05CD-3552-4886-67EB9C736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28" y="3078772"/>
            <a:ext cx="3384348" cy="2363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218A7-6A1E-2616-7ABC-7B4EC8451CA1}"/>
              </a:ext>
            </a:extLst>
          </p:cNvPr>
          <p:cNvSpPr txBox="1"/>
          <p:nvPr/>
        </p:nvSpPr>
        <p:spPr>
          <a:xfrm>
            <a:off x="7327495" y="402534"/>
            <a:ext cx="4988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The Brand Promise — Beyond Chicken, Toward </a:t>
            </a:r>
            <a:r>
              <a:rPr lang="en-IN" dirty="0">
                <a:highlight>
                  <a:srgbClr val="00FF00"/>
                </a:highlight>
              </a:rPr>
              <a:t>Conscience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61AE4-0FF0-48BD-9D9C-60C5C0CF70AA}"/>
              </a:ext>
            </a:extLst>
          </p:cNvPr>
          <p:cNvSpPr txBox="1"/>
          <p:nvPr/>
        </p:nvSpPr>
        <p:spPr>
          <a:xfrm>
            <a:off x="7327495" y="940910"/>
            <a:ext cx="4482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Authentic Sustainability — </a:t>
            </a:r>
            <a:r>
              <a:rPr lang="en-IN" dirty="0">
                <a:highlight>
                  <a:srgbClr val="00FF00"/>
                </a:highlight>
              </a:rPr>
              <a:t>Certified</a:t>
            </a:r>
            <a:r>
              <a:rPr lang="en-IN" dirty="0"/>
              <a:t>, Not Claimed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BEA56-B03E-5CFA-05F7-8A25E7D5871A}"/>
              </a:ext>
            </a:extLst>
          </p:cNvPr>
          <p:cNvSpPr txBox="1"/>
          <p:nvPr/>
        </p:nvSpPr>
        <p:spPr>
          <a:xfrm>
            <a:off x="7327495" y="1486130"/>
            <a:ext cx="3920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Value Over Volume — </a:t>
            </a:r>
            <a:r>
              <a:rPr lang="en-IN" dirty="0" err="1">
                <a:highlight>
                  <a:srgbClr val="00FF00"/>
                </a:highlight>
              </a:rPr>
              <a:t>Decommoditizing</a:t>
            </a:r>
            <a:r>
              <a:rPr lang="en-IN" dirty="0">
                <a:highlight>
                  <a:srgbClr val="00FF00"/>
                </a:highlight>
              </a:rPr>
              <a:t> </a:t>
            </a:r>
            <a:r>
              <a:rPr lang="en-IN" dirty="0"/>
              <a:t>Poultry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0D6D7-B219-42CD-1A1D-28C8E9D866FC}"/>
              </a:ext>
            </a:extLst>
          </p:cNvPr>
          <p:cNvSpPr txBox="1"/>
          <p:nvPr/>
        </p:nvSpPr>
        <p:spPr>
          <a:xfrm>
            <a:off x="7327495" y="2020378"/>
            <a:ext cx="4492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From Product to Platform — </a:t>
            </a:r>
            <a:r>
              <a:rPr lang="en-IN" dirty="0">
                <a:highlight>
                  <a:srgbClr val="00FF00"/>
                </a:highlight>
              </a:rPr>
              <a:t>Redefining</a:t>
            </a:r>
            <a:r>
              <a:rPr lang="en-IN" dirty="0"/>
              <a:t> the Category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995A6-503B-6373-C2DF-F9660144618F}"/>
              </a:ext>
            </a:extLst>
          </p:cNvPr>
          <p:cNvSpPr txBox="1"/>
          <p:nvPr/>
        </p:nvSpPr>
        <p:spPr>
          <a:xfrm>
            <a:off x="7327495" y="2642846"/>
            <a:ext cx="4782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ighlight>
                  <a:srgbClr val="00FF00"/>
                </a:highlight>
              </a:rPr>
              <a:t>Purpose-Driven Profitability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0DE260-2ABB-4828-1E4D-432020C24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17" y="3573701"/>
            <a:ext cx="4851687" cy="1751178"/>
          </a:xfrm>
          <a:prstGeom prst="rect">
            <a:avLst/>
          </a:prstGeom>
        </p:spPr>
      </p:pic>
      <p:sp>
        <p:nvSpPr>
          <p:cNvPr id="14" name="4-point Star 13">
            <a:extLst>
              <a:ext uri="{FF2B5EF4-FFF2-40B4-BE49-F238E27FC236}">
                <a16:creationId xmlns:a16="http://schemas.microsoft.com/office/drawing/2014/main" id="{D0583C91-72A6-54F9-DF79-AC5E5B0F127C}"/>
              </a:ext>
            </a:extLst>
          </p:cNvPr>
          <p:cNvSpPr/>
          <p:nvPr/>
        </p:nvSpPr>
        <p:spPr>
          <a:xfrm>
            <a:off x="6964352" y="458034"/>
            <a:ext cx="362564" cy="364318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>
            <a:extLst>
              <a:ext uri="{FF2B5EF4-FFF2-40B4-BE49-F238E27FC236}">
                <a16:creationId xmlns:a16="http://schemas.microsoft.com/office/drawing/2014/main" id="{7C607E33-EE2E-37A2-A2F7-5B80730F8A81}"/>
              </a:ext>
            </a:extLst>
          </p:cNvPr>
          <p:cNvSpPr/>
          <p:nvPr/>
        </p:nvSpPr>
        <p:spPr>
          <a:xfrm>
            <a:off x="6964931" y="1020859"/>
            <a:ext cx="362564" cy="364318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>
            <a:extLst>
              <a:ext uri="{FF2B5EF4-FFF2-40B4-BE49-F238E27FC236}">
                <a16:creationId xmlns:a16="http://schemas.microsoft.com/office/drawing/2014/main" id="{59B5FFF5-7A9B-9D19-F898-48DE5A7AF3E8}"/>
              </a:ext>
            </a:extLst>
          </p:cNvPr>
          <p:cNvSpPr/>
          <p:nvPr/>
        </p:nvSpPr>
        <p:spPr>
          <a:xfrm>
            <a:off x="6971412" y="1550440"/>
            <a:ext cx="362564" cy="364318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>
            <a:extLst>
              <a:ext uri="{FF2B5EF4-FFF2-40B4-BE49-F238E27FC236}">
                <a16:creationId xmlns:a16="http://schemas.microsoft.com/office/drawing/2014/main" id="{11090487-F7F1-A097-D22A-9DAB52BF2E25}"/>
              </a:ext>
            </a:extLst>
          </p:cNvPr>
          <p:cNvSpPr/>
          <p:nvPr/>
        </p:nvSpPr>
        <p:spPr>
          <a:xfrm>
            <a:off x="6970458" y="2080021"/>
            <a:ext cx="362564" cy="364318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>
            <a:extLst>
              <a:ext uri="{FF2B5EF4-FFF2-40B4-BE49-F238E27FC236}">
                <a16:creationId xmlns:a16="http://schemas.microsoft.com/office/drawing/2014/main" id="{12B0E276-3A4B-4E59-6E5C-7E65AEA6C56E}"/>
              </a:ext>
            </a:extLst>
          </p:cNvPr>
          <p:cNvSpPr/>
          <p:nvPr/>
        </p:nvSpPr>
        <p:spPr>
          <a:xfrm>
            <a:off x="6971412" y="2642846"/>
            <a:ext cx="362564" cy="364318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5961B1-15C9-9F48-198A-1BCEDD8597BD}"/>
              </a:ext>
            </a:extLst>
          </p:cNvPr>
          <p:cNvCxnSpPr>
            <a:cxnSpLocks/>
          </p:cNvCxnSpPr>
          <p:nvPr/>
        </p:nvCxnSpPr>
        <p:spPr>
          <a:xfrm>
            <a:off x="6788699" y="822352"/>
            <a:ext cx="0" cy="53411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E6024D-21DC-349E-E3DF-EF78A7E6C717}"/>
              </a:ext>
            </a:extLst>
          </p:cNvPr>
          <p:cNvSpPr txBox="1"/>
          <p:nvPr/>
        </p:nvSpPr>
        <p:spPr>
          <a:xfrm>
            <a:off x="1968941" y="92192"/>
            <a:ext cx="613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ill Sans Ultra Bold" panose="020B0A02020104020203" pitchFamily="34" charset="77"/>
              </a:rPr>
              <a:t>IN SIGHT- EXAMPLES &amp; CASE STUDIES</a:t>
            </a:r>
          </a:p>
        </p:txBody>
      </p:sp>
    </p:spTree>
    <p:extLst>
      <p:ext uri="{BB962C8B-B14F-4D97-AF65-F5344CB8AC3E}">
        <p14:creationId xmlns:p14="http://schemas.microsoft.com/office/powerpoint/2010/main" val="35702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D01D6C-EF4E-1158-0CF4-7593D74CC68B}"/>
              </a:ext>
            </a:extLst>
          </p:cNvPr>
          <p:cNvSpPr txBox="1"/>
          <p:nvPr/>
        </p:nvSpPr>
        <p:spPr>
          <a:xfrm>
            <a:off x="1648918" y="165569"/>
            <a:ext cx="8419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accent4">
                    <a:lumMod val="75000"/>
                  </a:schemeClr>
                </a:solidFill>
                <a:latin typeface="Gill Sans Ultra Bold" panose="020B0A02020104020203" pitchFamily="34" charset="77"/>
              </a:rPr>
              <a:t>ENABLING COLLABORATIONS- </a:t>
            </a:r>
          </a:p>
          <a:p>
            <a:pPr algn="ctr"/>
            <a:r>
              <a:rPr lang="en-IN" sz="3600" b="1" dirty="0">
                <a:solidFill>
                  <a:schemeClr val="accent4">
                    <a:lumMod val="75000"/>
                  </a:schemeClr>
                </a:solidFill>
                <a:latin typeface="Gill Sans Ultra Bold" panose="020B0A02020104020203" pitchFamily="34" charset="77"/>
              </a:rPr>
              <a:t>NOW AND HOW?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Gill Sans Ultra Bold" panose="020B0A02020104020203" pitchFamily="34" charset="77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41332-8737-FE95-9FBF-4993550F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35" y="1919895"/>
            <a:ext cx="6911726" cy="38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693DB-3284-0E59-53A4-B90B20F5FA7F}"/>
              </a:ext>
            </a:extLst>
          </p:cNvPr>
          <p:cNvSpPr txBox="1"/>
          <p:nvPr/>
        </p:nvSpPr>
        <p:spPr>
          <a:xfrm>
            <a:off x="610342" y="123747"/>
            <a:ext cx="10849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Ultra Bold" panose="020B0A02020104020203" pitchFamily="34" charset="77"/>
              </a:rPr>
              <a:t>THE PULSE OF PROGRESS- MEASURING GROWTH BEYOND NUMBER </a:t>
            </a:r>
            <a:endParaRPr lang="en-IN" sz="2000" b="1" dirty="0">
              <a:latin typeface="Mont Bold" panose="000009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2BB0B-7123-7FB8-AB9F-EDB36192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745585" y="701464"/>
            <a:ext cx="8384067" cy="47160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4DA6FB0-BA33-53B5-E084-5096231FE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189" y="4605040"/>
            <a:ext cx="8240857" cy="90821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IN" dirty="0"/>
              <a:t>The “pulse” of the poultry industry is </a:t>
            </a:r>
            <a:r>
              <a:rPr lang="en-IN" b="1" dirty="0"/>
              <a:t>innovation + inclusion + impact</a:t>
            </a:r>
            <a:r>
              <a:rPr lang="en-IN" dirty="0"/>
              <a:t> — it signifies how technology, science, and human enterprise collectively sustain one of the most efficient protein ecosystems.</a:t>
            </a:r>
            <a:endParaRPr lang="en-US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4C271-FEAD-E3C8-417F-2B8DD173E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47"/>
          <a:stretch/>
        </p:blipFill>
        <p:spPr>
          <a:xfrm>
            <a:off x="637492" y="2576933"/>
            <a:ext cx="1327543" cy="1301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BA1B3-E42E-8DE0-24AA-4C9535C5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456" y="2626543"/>
            <a:ext cx="1327543" cy="1327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C32EF-BDD9-74B2-7899-2419A0C1C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57" y="2577316"/>
            <a:ext cx="1365960" cy="1365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D2CF6B-A3BB-505A-0A3C-17570FE783CA}"/>
              </a:ext>
            </a:extLst>
          </p:cNvPr>
          <p:cNvSpPr txBox="1"/>
          <p:nvPr/>
        </p:nvSpPr>
        <p:spPr>
          <a:xfrm>
            <a:off x="2064613" y="3059480"/>
            <a:ext cx="1872051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INNOVATION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45447-71B7-CB4D-B387-B5D557337B4B}"/>
              </a:ext>
            </a:extLst>
          </p:cNvPr>
          <p:cNvSpPr txBox="1"/>
          <p:nvPr/>
        </p:nvSpPr>
        <p:spPr>
          <a:xfrm>
            <a:off x="6057528" y="3059483"/>
            <a:ext cx="182252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INCLUSION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76578-3190-3204-846B-43AD5799E79D}"/>
              </a:ext>
            </a:extLst>
          </p:cNvPr>
          <p:cNvSpPr txBox="1"/>
          <p:nvPr/>
        </p:nvSpPr>
        <p:spPr>
          <a:xfrm>
            <a:off x="9942401" y="3059481"/>
            <a:ext cx="138317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IMPACT </a:t>
            </a:r>
          </a:p>
        </p:txBody>
      </p:sp>
    </p:spTree>
    <p:extLst>
      <p:ext uri="{BB962C8B-B14F-4D97-AF65-F5344CB8AC3E}">
        <p14:creationId xmlns:p14="http://schemas.microsoft.com/office/powerpoint/2010/main" val="3641016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48A1A-31C0-58CF-F3D2-46EA4C6A911F}"/>
              </a:ext>
            </a:extLst>
          </p:cNvPr>
          <p:cNvSpPr txBox="1">
            <a:spLocks/>
          </p:cNvSpPr>
          <p:nvPr/>
        </p:nvSpPr>
        <p:spPr>
          <a:xfrm>
            <a:off x="582224" y="118753"/>
            <a:ext cx="10515600" cy="6133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8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Collective Strength: When an Industry Thinks Beyond Companies</a:t>
            </a:r>
            <a:br>
              <a:rPr lang="en-IN" sz="1800" b="1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2D73B-1894-3015-5E59-EEEA83BC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23" y="532285"/>
            <a:ext cx="9150602" cy="44316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7E50A-2340-470E-2A23-35E3A9ADDB69}"/>
              </a:ext>
            </a:extLst>
          </p:cNvPr>
          <p:cNvSpPr txBox="1">
            <a:spLocks/>
          </p:cNvSpPr>
          <p:nvPr/>
        </p:nvSpPr>
        <p:spPr>
          <a:xfrm>
            <a:off x="0" y="539949"/>
            <a:ext cx="3752603" cy="24645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600" dirty="0"/>
              <a:t>The poultry sector thrives on </a:t>
            </a:r>
            <a:r>
              <a:rPr lang="en-IN" sz="1600" b="1" dirty="0"/>
              <a:t>shared knowledge, shared responsibility, and shared vision</a:t>
            </a:r>
            <a:r>
              <a:rPr lang="en-IN" sz="1600" dirty="0"/>
              <a:t>.</a:t>
            </a:r>
          </a:p>
          <a:p>
            <a:pPr lvl="1" algn="l"/>
            <a:r>
              <a:rPr lang="en-IN" sz="1600" dirty="0"/>
              <a:t>Industry Scale → Collective Impact </a:t>
            </a:r>
          </a:p>
          <a:p>
            <a:pPr lvl="1" algn="l"/>
            <a:r>
              <a:rPr lang="en-IN" sz="1600" dirty="0"/>
              <a:t>Collective Biosecurity Saves the Sector</a:t>
            </a:r>
          </a:p>
          <a:p>
            <a:pPr lvl="1" algn="l"/>
            <a:r>
              <a:rPr lang="en-IN" sz="1600" dirty="0"/>
              <a:t>Shared Innovation → Faster Progress</a:t>
            </a:r>
          </a:p>
          <a:p>
            <a:pPr lvl="1" algn="l"/>
            <a:r>
              <a:rPr lang="en-IN" sz="1600" dirty="0"/>
              <a:t>National Nutrition Impact</a:t>
            </a:r>
            <a:endParaRPr lang="en-US" sz="1600" dirty="0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CA6B6A7C-3CC4-C729-2E45-CB5FBCA0C33D}"/>
              </a:ext>
            </a:extLst>
          </p:cNvPr>
          <p:cNvSpPr/>
          <p:nvPr/>
        </p:nvSpPr>
        <p:spPr>
          <a:xfrm>
            <a:off x="8653072" y="1157947"/>
            <a:ext cx="3357750" cy="1371601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A flock flies farther than a bird.</a:t>
            </a:r>
            <a:br>
              <a:rPr lang="en-IN" dirty="0">
                <a:solidFill>
                  <a:schemeClr val="tx1"/>
                </a:solidFill>
              </a:rPr>
            </a:br>
            <a:r>
              <a:rPr lang="en-IN" dirty="0">
                <a:solidFill>
                  <a:schemeClr val="tx1"/>
                </a:solidFill>
              </a:rPr>
              <a:t>In poultry, progress is not individual — it is </a:t>
            </a:r>
            <a:r>
              <a:rPr lang="en-IN" b="1" dirty="0">
                <a:solidFill>
                  <a:schemeClr val="tx1"/>
                </a:solidFill>
              </a:rPr>
              <a:t>ecosystem-driven</a:t>
            </a:r>
            <a:r>
              <a:rPr lang="en-IN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ADFD7-7951-0B94-B29B-30C9852EFAB2}"/>
              </a:ext>
            </a:extLst>
          </p:cNvPr>
          <p:cNvSpPr txBox="1"/>
          <p:nvPr/>
        </p:nvSpPr>
        <p:spPr>
          <a:xfrm>
            <a:off x="3321802" y="3641662"/>
            <a:ext cx="4637639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Global Examples of Collective Wins</a:t>
            </a:r>
            <a:endParaRPr lang="en-US" b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F22F9D7-A761-2DD2-313C-FCC4C481D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392872"/>
              </p:ext>
            </p:extLst>
          </p:nvPr>
        </p:nvGraphicFramePr>
        <p:xfrm>
          <a:off x="556007" y="4044155"/>
          <a:ext cx="10515600" cy="100584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52871728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84301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12455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1200" dirty="0"/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Collective Poultry 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Outcome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29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200" dirty="0">
                          <a:solidFill>
                            <a:schemeClr val="tx1"/>
                          </a:solidFill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solidFill>
                            <a:schemeClr val="tx1"/>
                          </a:solidFill>
                        </a:rPr>
                        <a:t>Cluster model: shared R&amp;D, disease control, efficiency benchmarking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>
                          <a:solidFill>
                            <a:schemeClr val="tx1"/>
                          </a:solidFill>
                        </a:rPr>
                        <a:t>One of highest productivity &amp; lowest antibiotic use in world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943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200">
                          <a:solidFill>
                            <a:schemeClr val="tx1"/>
                          </a:solidFill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solidFill>
                            <a:schemeClr val="tx1"/>
                          </a:solidFill>
                        </a:rPr>
                        <a:t>Unified industry councils + export partnerships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solidFill>
                            <a:schemeClr val="tx1"/>
                          </a:solidFill>
                        </a:rPr>
                        <a:t>#1 poultry exporter globally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804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7E5E3F5-E1A0-02A4-BC6F-46C2EC5769E3}"/>
              </a:ext>
            </a:extLst>
          </p:cNvPr>
          <p:cNvSpPr txBox="1"/>
          <p:nvPr/>
        </p:nvSpPr>
        <p:spPr>
          <a:xfrm>
            <a:off x="1621646" y="3129150"/>
            <a:ext cx="366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highlight>
                  <a:srgbClr val="C0C0C0"/>
                </a:highlight>
              </a:rPr>
              <a:t>INDUSTRY/SECTOR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B2D4F-87CA-626E-C671-F4DF8ADA5161}"/>
              </a:ext>
            </a:extLst>
          </p:cNvPr>
          <p:cNvSpPr txBox="1"/>
          <p:nvPr/>
        </p:nvSpPr>
        <p:spPr>
          <a:xfrm>
            <a:off x="5167745" y="3071652"/>
            <a:ext cx="1778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VERSUS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DD1F1-71AB-04ED-7B2C-7F39A2016936}"/>
              </a:ext>
            </a:extLst>
          </p:cNvPr>
          <p:cNvSpPr txBox="1"/>
          <p:nvPr/>
        </p:nvSpPr>
        <p:spPr>
          <a:xfrm>
            <a:off x="6852720" y="3095047"/>
            <a:ext cx="366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highlight>
                  <a:srgbClr val="C0C0C0"/>
                </a:highlight>
              </a:rPr>
              <a:t>COMPANY/ENTITY</a:t>
            </a:r>
          </a:p>
        </p:txBody>
      </p:sp>
    </p:spTree>
    <p:extLst>
      <p:ext uri="{BB962C8B-B14F-4D97-AF65-F5344CB8AC3E}">
        <p14:creationId xmlns:p14="http://schemas.microsoft.com/office/powerpoint/2010/main" val="37408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01706 0.2486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1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706 0.24861 L 0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24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828A9-8A1C-CB3A-DAA1-428AA6791FFB}"/>
              </a:ext>
            </a:extLst>
          </p:cNvPr>
          <p:cNvSpPr txBox="1">
            <a:spLocks/>
          </p:cNvSpPr>
          <p:nvPr/>
        </p:nvSpPr>
        <p:spPr>
          <a:xfrm>
            <a:off x="248264" y="143900"/>
            <a:ext cx="116954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>
                <a:solidFill>
                  <a:srgbClr val="C00000"/>
                </a:solidFill>
                <a:latin typeface="Gill Sans Ultra Bold" panose="020B0A02020104020203" pitchFamily="34" charset="77"/>
              </a:rPr>
              <a:t>Building the Future Together — </a:t>
            </a:r>
            <a:br>
              <a:rPr lang="en-IN" sz="2800">
                <a:solidFill>
                  <a:srgbClr val="C00000"/>
                </a:solidFill>
                <a:latin typeface="Gill Sans Ultra Bold" panose="020B0A02020104020203" pitchFamily="34" charset="77"/>
              </a:rPr>
            </a:br>
            <a:r>
              <a:rPr lang="en-IN" sz="2800">
                <a:solidFill>
                  <a:srgbClr val="C00000"/>
                </a:solidFill>
                <a:latin typeface="Gill Sans Ultra Bold" panose="020B0A02020104020203" pitchFamily="34" charset="77"/>
              </a:rPr>
              <a:t>A Collective Framework for the Next Poultry Revolution</a:t>
            </a:r>
            <a:endParaRPr lang="en-US" sz="28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04A9-0F4F-3C19-8E87-38B87CB85933}"/>
              </a:ext>
            </a:extLst>
          </p:cNvPr>
          <p:cNvSpPr txBox="1">
            <a:spLocks/>
          </p:cNvSpPr>
          <p:nvPr/>
        </p:nvSpPr>
        <p:spPr>
          <a:xfrm>
            <a:off x="248264" y="1469463"/>
            <a:ext cx="11943736" cy="681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i="1" dirty="0"/>
              <a:t>Collectiveness is not about uniformity — it’s about unity in direction, </a:t>
            </a:r>
          </a:p>
          <a:p>
            <a:pPr algn="l"/>
            <a:r>
              <a:rPr lang="en-IN" i="1" dirty="0"/>
              <a:t>diversity in contribution.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F90A2-2762-5F08-5029-3DA725491D9F}"/>
              </a:ext>
            </a:extLst>
          </p:cNvPr>
          <p:cNvSpPr txBox="1"/>
          <p:nvPr/>
        </p:nvSpPr>
        <p:spPr>
          <a:xfrm>
            <a:off x="260554" y="2151064"/>
            <a:ext cx="762860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Collective Action in Practice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Shared Knowledge Systems</a:t>
            </a:r>
            <a:endParaRPr lang="en-IN" sz="1600" dirty="0"/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Shared Responsibility for Climate &amp; Carbon</a:t>
            </a:r>
            <a:endParaRPr lang="en-IN" sz="1600" dirty="0"/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Shared Vision for Value Addition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Technology as Feed Ingredient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Traceability &amp; Trust 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Circular Value Chains 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IN" sz="1600" b="1" dirty="0"/>
              <a:t> Digital Culture </a:t>
            </a:r>
          </a:p>
          <a:p>
            <a:pPr>
              <a:buFont typeface="+mj-lt"/>
              <a:buAutoNum type="arabicPeriod"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26261-BB44-B078-630C-45A9CEBE1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23"/>
          <a:stretch/>
        </p:blipFill>
        <p:spPr>
          <a:xfrm>
            <a:off x="8013289" y="2861493"/>
            <a:ext cx="3628104" cy="2332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D0F517-52B0-459C-C573-193C34631686}"/>
              </a:ext>
            </a:extLst>
          </p:cNvPr>
          <p:cNvSpPr txBox="1"/>
          <p:nvPr/>
        </p:nvSpPr>
        <p:spPr>
          <a:xfrm>
            <a:off x="8013290" y="1220737"/>
            <a:ext cx="3628103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i="1" dirty="0"/>
              <a:t>The Norwegian Salmon Model</a:t>
            </a:r>
            <a:r>
              <a:rPr lang="en-IN" dirty="0"/>
              <a:t> — where producers </a:t>
            </a:r>
            <a:r>
              <a:rPr lang="en-IN" b="1" i="1" dirty="0"/>
              <a:t>jointly fund sustainability and marketing research</a:t>
            </a:r>
            <a:r>
              <a:rPr lang="en-IN" dirty="0"/>
              <a:t>, then compete on brand and quality. </a:t>
            </a:r>
          </a:p>
          <a:p>
            <a:r>
              <a:rPr lang="en-IN" dirty="0"/>
              <a:t>The result: a </a:t>
            </a:r>
            <a:r>
              <a:rPr lang="en-IN" b="1" dirty="0"/>
              <a:t>13x growth</a:t>
            </a:r>
            <a:r>
              <a:rPr lang="en-IN" dirty="0"/>
              <a:t> in export value (1990–2020). Poultry can mirror this approach.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7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0D17FF-35FB-DC4C-2F35-4CFC6DE37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10" y="1"/>
            <a:ext cx="7239990" cy="53464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B12E10-A49B-710C-F929-14BB5EB76AA6}"/>
              </a:ext>
            </a:extLst>
          </p:cNvPr>
          <p:cNvSpPr txBox="1">
            <a:spLocks/>
          </p:cNvSpPr>
          <p:nvPr/>
        </p:nvSpPr>
        <p:spPr>
          <a:xfrm>
            <a:off x="264543" y="193850"/>
            <a:ext cx="5578117" cy="687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4300" dirty="0">
                <a:solidFill>
                  <a:schemeClr val="accent4">
                    <a:lumMod val="75000"/>
                  </a:schemeClr>
                </a:solidFill>
                <a:latin typeface="Gill Sans Ultra Bold" panose="020B0A02020104020203" pitchFamily="34" charset="77"/>
              </a:rPr>
              <a:t>THE PLAYBOOK FOR </a:t>
            </a:r>
            <a:r>
              <a:rPr lang="en-IN" sz="4300" dirty="0">
                <a:solidFill>
                  <a:schemeClr val="accent5">
                    <a:lumMod val="75000"/>
                  </a:schemeClr>
                </a:solidFill>
                <a:latin typeface="Gill Sans Ultra Bold" panose="020B0A02020104020203" pitchFamily="34" charset="77"/>
              </a:rPr>
              <a:t>TOMORROW</a:t>
            </a:r>
            <a:endParaRPr lang="en-US" sz="4300" dirty="0">
              <a:solidFill>
                <a:schemeClr val="accent5">
                  <a:lumMod val="75000"/>
                </a:schemeClr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E69394-B8D7-1307-D861-D8EAD7C4DF2A}"/>
              </a:ext>
            </a:extLst>
          </p:cNvPr>
          <p:cNvSpPr txBox="1">
            <a:spLocks/>
          </p:cNvSpPr>
          <p:nvPr/>
        </p:nvSpPr>
        <p:spPr>
          <a:xfrm>
            <a:off x="264543" y="1083516"/>
            <a:ext cx="8440070" cy="20515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60000"/>
              </a:lnSpc>
            </a:pPr>
            <a:r>
              <a:rPr lang="en-IN"/>
              <a:t>Our action plan is simple yet powerful:</a:t>
            </a:r>
            <a:br>
              <a:rPr lang="en-IN"/>
            </a:br>
            <a:r>
              <a:rPr lang="en-IN" b="1"/>
              <a:t>First,</a:t>
            </a:r>
            <a:r>
              <a:rPr lang="en-IN"/>
              <a:t> accelerate technology adoption.</a:t>
            </a:r>
            <a:br>
              <a:rPr lang="en-IN"/>
            </a:br>
            <a:r>
              <a:rPr lang="en-IN" b="1"/>
              <a:t>Second</a:t>
            </a:r>
            <a:r>
              <a:rPr lang="en-IN"/>
              <a:t>, scale circular practices.</a:t>
            </a:r>
            <a:br>
              <a:rPr lang="en-IN"/>
            </a:br>
            <a:r>
              <a:rPr lang="en-IN" b="1"/>
              <a:t>Third,</a:t>
            </a:r>
            <a:r>
              <a:rPr lang="en-IN"/>
              <a:t> build open knowledge platforms that allow everyone — from small farmers to large integrators — to learn, share, and grow.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9BB9D5-9DD2-6A7B-4F46-2706308225D7}"/>
              </a:ext>
            </a:extLst>
          </p:cNvPr>
          <p:cNvSpPr txBox="1">
            <a:spLocks/>
          </p:cNvSpPr>
          <p:nvPr/>
        </p:nvSpPr>
        <p:spPr>
          <a:xfrm>
            <a:off x="148353" y="3531303"/>
            <a:ext cx="9875744" cy="687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dirty="0">
                <a:latin typeface="Gill Sans Ultra Bold" panose="020B0A02020104020203" pitchFamily="34" charset="77"/>
              </a:rPr>
              <a:t>A </a:t>
            </a:r>
            <a:r>
              <a:rPr lang="en-IN" sz="3600" dirty="0">
                <a:solidFill>
                  <a:schemeClr val="accent5">
                    <a:lumMod val="75000"/>
                  </a:schemeClr>
                </a:solidFill>
                <a:latin typeface="Gill Sans Ultra Bold" panose="020B0A02020104020203" pitchFamily="34" charset="77"/>
              </a:rPr>
              <a:t>COLLECTIVE</a:t>
            </a:r>
            <a:r>
              <a:rPr lang="en-IN" sz="3600" dirty="0">
                <a:latin typeface="Gill Sans Ultra Bold" panose="020B0A02020104020203" pitchFamily="34" charset="77"/>
              </a:rPr>
              <a:t> </a:t>
            </a:r>
          </a:p>
          <a:p>
            <a:r>
              <a:rPr lang="en-IN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Ultra Bold" panose="020B0A02020104020203" pitchFamily="34" charset="77"/>
              </a:rPr>
              <a:t>CALL TO ACTION 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70258-5DD8-4174-A5FB-CFE4D2C91AF3}"/>
              </a:ext>
            </a:extLst>
          </p:cNvPr>
          <p:cNvSpPr txBox="1"/>
          <p:nvPr/>
        </p:nvSpPr>
        <p:spPr>
          <a:xfrm>
            <a:off x="148353" y="4291652"/>
            <a:ext cx="11662913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sz="3600" i="1" dirty="0"/>
              <a:t>Our collective wisdom is our superpower — let’s use it wisely.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59262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4039C1-64FB-7C86-77ED-CE08C575C478}"/>
              </a:ext>
            </a:extLst>
          </p:cNvPr>
          <p:cNvSpPr/>
          <p:nvPr/>
        </p:nvSpPr>
        <p:spPr>
          <a:xfrm>
            <a:off x="-2" y="-43249"/>
            <a:ext cx="4821384" cy="52802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C7EFF-2DAC-EF6D-8577-7932CFD79EA1}"/>
              </a:ext>
            </a:extLst>
          </p:cNvPr>
          <p:cNvSpPr txBox="1"/>
          <p:nvPr/>
        </p:nvSpPr>
        <p:spPr>
          <a:xfrm>
            <a:off x="5403559" y="2486407"/>
            <a:ext cx="508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Ultra Bold" panose="020B0A02020104020203" pitchFamily="34" charset="77"/>
              </a:rPr>
              <a:t>THANK-YOU</a:t>
            </a:r>
            <a:r>
              <a:rPr lang="en-US" sz="4400" dirty="0">
                <a:latin typeface="Gill Sans Ultra Bold" panose="020B0A02020104020203" pitchFamily="34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D95B8-7DF8-97FF-BF11-904C0E4B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5" y="-43248"/>
            <a:ext cx="3195585" cy="47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56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2E7C13-70C8-5BC7-08EC-F8D69B13B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5" t="22638" b="28375"/>
          <a:stretch/>
        </p:blipFill>
        <p:spPr>
          <a:xfrm>
            <a:off x="993776" y="2931120"/>
            <a:ext cx="3570103" cy="1959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4A8FEC-93D9-0B18-9F18-A29E0B73BA2C}"/>
              </a:ext>
            </a:extLst>
          </p:cNvPr>
          <p:cNvSpPr/>
          <p:nvPr/>
        </p:nvSpPr>
        <p:spPr>
          <a:xfrm>
            <a:off x="644098" y="482252"/>
            <a:ext cx="3240228" cy="2181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🥚 </a:t>
            </a:r>
            <a:r>
              <a:rPr lang="en-IN" i="1" dirty="0">
                <a:solidFill>
                  <a:schemeClr val="tx1"/>
                </a:solidFill>
              </a:rPr>
              <a:t>130+ billion eggs/year</a:t>
            </a:r>
            <a:endParaRPr lang="en-IN" dirty="0">
              <a:solidFill>
                <a:schemeClr val="tx1"/>
              </a:solidFill>
            </a:endParaRPr>
          </a:p>
          <a:p>
            <a:r>
              <a:rPr lang="en-IN" dirty="0">
                <a:solidFill>
                  <a:schemeClr val="tx1"/>
                </a:solidFill>
              </a:rPr>
              <a:t>🍗 </a:t>
            </a:r>
            <a:r>
              <a:rPr lang="en-IN" i="1" dirty="0">
                <a:solidFill>
                  <a:schemeClr val="tx1"/>
                </a:solidFill>
              </a:rPr>
              <a:t>6+ million tonnes of broiler meat</a:t>
            </a:r>
            <a:endParaRPr lang="en-IN" dirty="0">
              <a:solidFill>
                <a:schemeClr val="tx1"/>
              </a:solidFill>
            </a:endParaRPr>
          </a:p>
          <a:p>
            <a:r>
              <a:rPr lang="en-IN" dirty="0">
                <a:solidFill>
                  <a:schemeClr val="tx1"/>
                </a:solidFill>
              </a:rPr>
              <a:t>👩‍🌾 </a:t>
            </a:r>
            <a:r>
              <a:rPr lang="en-IN" i="1" dirty="0">
                <a:solidFill>
                  <a:schemeClr val="tx1"/>
                </a:solidFill>
              </a:rPr>
              <a:t>30 million livelihoods supported</a:t>
            </a:r>
            <a:endParaRPr lang="en-IN" dirty="0">
              <a:solidFill>
                <a:schemeClr val="tx1"/>
              </a:solidFill>
            </a:endParaRPr>
          </a:p>
          <a:p>
            <a:r>
              <a:rPr lang="en-IN" dirty="0">
                <a:solidFill>
                  <a:schemeClr val="tx1"/>
                </a:solidFill>
              </a:rPr>
              <a:t>🌾 </a:t>
            </a:r>
            <a:r>
              <a:rPr lang="en-IN" i="1" dirty="0">
                <a:solidFill>
                  <a:schemeClr val="tx1"/>
                </a:solidFill>
              </a:rPr>
              <a:t>World’s 3rd largest egg producer</a:t>
            </a:r>
            <a:endParaRPr lang="en-IN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4B7A3FF-F1F9-33C1-D52A-F649B17251E5}"/>
              </a:ext>
            </a:extLst>
          </p:cNvPr>
          <p:cNvSpPr txBox="1">
            <a:spLocks/>
          </p:cNvSpPr>
          <p:nvPr/>
        </p:nvSpPr>
        <p:spPr>
          <a:xfrm>
            <a:off x="4077162" y="438613"/>
            <a:ext cx="7810038" cy="44519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dirty="0"/>
              <a:t>When we speak of the </a:t>
            </a:r>
            <a:r>
              <a:rPr lang="en-IN" i="1" dirty="0"/>
              <a:t>pulse</a:t>
            </a:r>
            <a:r>
              <a:rPr lang="en-IN" dirty="0"/>
              <a:t> of progress in poultry, we aren’t talking about statistics alone — we’re talking about the living rhythm of an industry that breathes innovation every day.</a:t>
            </a:r>
          </a:p>
          <a:p>
            <a:pPr marL="0" indent="0">
              <a:buNone/>
            </a:pPr>
            <a:r>
              <a:rPr lang="en-IN" dirty="0"/>
              <a:t>But the real story isn’t the scale — it’s the sophistication:</a:t>
            </a:r>
            <a:br>
              <a:rPr lang="en-IN" dirty="0"/>
            </a:br>
            <a:r>
              <a:rPr lang="en-IN" dirty="0"/>
              <a:t>How biosecurity, genetic selection, nutrigenomics, and smart farm automation have together redefined efficiency.</a:t>
            </a:r>
          </a:p>
          <a:p>
            <a:pPr marL="0" indent="0">
              <a:buNone/>
            </a:pPr>
            <a:r>
              <a:rPr lang="en-IN" dirty="0"/>
              <a:t>And like a true heartbeat, it’s dynamic — sometimes racing through market disruptions, steady under pressure — but always </a:t>
            </a:r>
            <a:r>
              <a:rPr lang="en-IN" i="1" dirty="0">
                <a:highlight>
                  <a:srgbClr val="FFFF00"/>
                </a:highlight>
              </a:rPr>
              <a:t>alive</a:t>
            </a:r>
            <a:r>
              <a:rPr lang="en-IN" dirty="0">
                <a:highlight>
                  <a:srgbClr val="FFFF00"/>
                </a:highlight>
              </a:rPr>
              <a:t> and </a:t>
            </a:r>
            <a:r>
              <a:rPr lang="en-IN" i="1" dirty="0">
                <a:highlight>
                  <a:srgbClr val="FFFF00"/>
                </a:highlight>
              </a:rPr>
              <a:t>adaptive</a:t>
            </a:r>
            <a:r>
              <a:rPr lang="en-IN" dirty="0">
                <a:highlight>
                  <a:srgbClr val="FFFF00"/>
                </a:highlight>
              </a:rPr>
              <a:t>.</a:t>
            </a:r>
            <a:endParaRPr 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306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693DB-3284-0E59-53A4-B90B20F5FA7F}"/>
              </a:ext>
            </a:extLst>
          </p:cNvPr>
          <p:cNvSpPr txBox="1"/>
          <p:nvPr/>
        </p:nvSpPr>
        <p:spPr>
          <a:xfrm>
            <a:off x="332509" y="276406"/>
            <a:ext cx="1160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Ultra Bold" panose="020B0A02020104020203" pitchFamily="34" charset="77"/>
              </a:rPr>
              <a:t>COLLECTIVE WISDOM- THE LIVING INTELLIGENCE OF POULTRY </a:t>
            </a:r>
            <a:endParaRPr lang="en-IN" sz="2400" b="1" dirty="0">
              <a:latin typeface="Mont Bold" panose="000009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1CC70-BD32-511C-5866-F1046730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848222"/>
            <a:ext cx="4254413" cy="425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C09DA-8EA2-C52F-309E-953AD16D08E8}"/>
              </a:ext>
            </a:extLst>
          </p:cNvPr>
          <p:cNvSpPr txBox="1"/>
          <p:nvPr/>
        </p:nvSpPr>
        <p:spPr>
          <a:xfrm>
            <a:off x="843148" y="751747"/>
            <a:ext cx="349730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Poultry Neural Network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030FA6-0D1D-B122-64A4-7E849215D03B}"/>
              </a:ext>
            </a:extLst>
          </p:cNvPr>
          <p:cNvSpPr txBox="1">
            <a:spLocks/>
          </p:cNvSpPr>
          <p:nvPr/>
        </p:nvSpPr>
        <p:spPr>
          <a:xfrm>
            <a:off x="5055997" y="738071"/>
            <a:ext cx="6466935" cy="4736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IN"/>
              <a:t>Progress in poultry is not a solo discovery —</a:t>
            </a:r>
            <a:br>
              <a:rPr lang="en-IN"/>
            </a:br>
            <a:r>
              <a:rPr lang="en-IN"/>
              <a:t>it is the sum of millions of observations, decisions, and shared experiences that refine the science of feeding a nation. </a:t>
            </a:r>
          </a:p>
          <a:p>
            <a:r>
              <a:rPr lang="en-IN" b="1">
                <a:solidFill>
                  <a:schemeClr val="accent2">
                    <a:lumMod val="75000"/>
                  </a:schemeClr>
                </a:solidFill>
              </a:rPr>
              <a:t>Poultry Neural Network is made up of </a:t>
            </a:r>
            <a:r>
              <a:rPr lang="en-IN" b="1" i="1">
                <a:solidFill>
                  <a:schemeClr val="accent2">
                    <a:lumMod val="75000"/>
                  </a:schemeClr>
                </a:solidFill>
              </a:rPr>
              <a:t>interconnected nodes</a:t>
            </a:r>
            <a:r>
              <a:rPr lang="en-IN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IN"/>
              <a:t>Each node represents a contributor: </a:t>
            </a:r>
            <a:r>
              <a:rPr lang="en-IN">
                <a:highlight>
                  <a:srgbClr val="FFFF00"/>
                </a:highlight>
              </a:rPr>
              <a:t>farmers</a:t>
            </a:r>
            <a:r>
              <a:rPr lang="en-IN"/>
              <a:t>, </a:t>
            </a:r>
            <a:r>
              <a:rPr lang="en-IN">
                <a:highlight>
                  <a:srgbClr val="00FFFF"/>
                </a:highlight>
              </a:rPr>
              <a:t>veterinarians</a:t>
            </a:r>
            <a:r>
              <a:rPr lang="en-IN"/>
              <a:t>, </a:t>
            </a:r>
            <a:r>
              <a:rPr lang="en-IN">
                <a:highlight>
                  <a:srgbClr val="00FF00"/>
                </a:highlight>
              </a:rPr>
              <a:t>feed manufacturers</a:t>
            </a:r>
            <a:r>
              <a:rPr lang="en-IN"/>
              <a:t>, </a:t>
            </a:r>
            <a:r>
              <a:rPr lang="en-IN">
                <a:highlight>
                  <a:srgbClr val="00FFFF"/>
                </a:highlight>
              </a:rPr>
              <a:t>researchers</a:t>
            </a:r>
            <a:r>
              <a:rPr lang="en-IN"/>
              <a:t>, </a:t>
            </a:r>
            <a:r>
              <a:rPr lang="en-IN">
                <a:highlight>
                  <a:srgbClr val="FF00FF"/>
                </a:highlight>
              </a:rPr>
              <a:t>geneticists</a:t>
            </a:r>
            <a:r>
              <a:rPr lang="en-IN"/>
              <a:t>, </a:t>
            </a:r>
            <a:r>
              <a:rPr lang="en-IN">
                <a:highlight>
                  <a:srgbClr val="FFFF00"/>
                </a:highlight>
              </a:rPr>
              <a:t>processors</a:t>
            </a:r>
            <a:r>
              <a:rPr lang="en-IN"/>
              <a:t>, and </a:t>
            </a:r>
            <a:r>
              <a:rPr lang="en-IN">
                <a:highlight>
                  <a:srgbClr val="808000"/>
                </a:highlight>
              </a:rPr>
              <a:t>policymakers.</a:t>
            </a:r>
          </a:p>
          <a:p>
            <a:pPr>
              <a:lnSpc>
                <a:spcPct val="160000"/>
              </a:lnSpc>
            </a:pPr>
            <a:r>
              <a:rPr lang="en-IN"/>
              <a:t>Information continuously flows through these nodes. </a:t>
            </a:r>
          </a:p>
          <a:p>
            <a:pPr>
              <a:lnSpc>
                <a:spcPct val="160000"/>
              </a:lnSpc>
            </a:pPr>
            <a:r>
              <a:rPr lang="en-IN"/>
              <a:t>The result is </a:t>
            </a:r>
            <a:r>
              <a:rPr lang="en-IN" b="1"/>
              <a:t>collective wisdom</a:t>
            </a:r>
            <a:r>
              <a:rPr lang="en-IN"/>
              <a:t> — the industry’s ability to adapt faster, solve problems collaboratively, and innovate sustainably. The stronger and more connected the network, the smarter and more resilient the entire poultry sector becomes.</a:t>
            </a:r>
            <a:endParaRPr lang="en-US" dirty="0">
              <a:highlight>
                <a:srgbClr val="808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6F9B6-1A72-6782-3161-F4D4A8D736B0}"/>
              </a:ext>
            </a:extLst>
          </p:cNvPr>
          <p:cNvSpPr txBox="1"/>
          <p:nvPr/>
        </p:nvSpPr>
        <p:spPr>
          <a:xfrm>
            <a:off x="2289958" y="5289859"/>
            <a:ext cx="761208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i="1" dirty="0"/>
              <a:t>The poultry neural network is the digital and human brain of the industry — transforming scattered knowledge into synchronised intelligence.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8308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E2542-71DF-F6CB-F1FC-1AFF4B70E5C5}"/>
              </a:ext>
            </a:extLst>
          </p:cNvPr>
          <p:cNvSpPr txBox="1">
            <a:spLocks/>
          </p:cNvSpPr>
          <p:nvPr/>
        </p:nvSpPr>
        <p:spPr>
          <a:xfrm>
            <a:off x="247290" y="18255"/>
            <a:ext cx="11697419" cy="80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Gill Sans Ultra Bold" panose="020B0A02020104020203" pitchFamily="34" charset="77"/>
              </a:rPr>
              <a:t>WHY IS THERE A NEED TO ENERGIZE COLLECTIVE WISDOM? </a:t>
            </a:r>
            <a:endParaRPr lang="en-US" sz="2400" dirty="0">
              <a:latin typeface="Gill Sans Ultra Bold" panose="020B0A02020104020203" pitchFamily="34" charset="77"/>
            </a:endParaRPr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C92A1053-6EFC-E0BA-91D9-2DFD288717C9}"/>
              </a:ext>
            </a:extLst>
          </p:cNvPr>
          <p:cNvSpPr/>
          <p:nvPr/>
        </p:nvSpPr>
        <p:spPr>
          <a:xfrm>
            <a:off x="247290" y="1108798"/>
            <a:ext cx="1981203" cy="2272757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</a:rPr>
              <a:t>Fragmented &amp; Unstructured Knowledge Flows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B837C-5A26-CCF7-F735-718DB45B2EC1}"/>
              </a:ext>
            </a:extLst>
          </p:cNvPr>
          <p:cNvSpPr txBox="1"/>
          <p:nvPr/>
        </p:nvSpPr>
        <p:spPr>
          <a:xfrm>
            <a:off x="1097185" y="3595940"/>
            <a:ext cx="9997628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For the </a:t>
            </a:r>
            <a:r>
              <a:rPr lang="en-IN" sz="2400" dirty="0">
                <a:solidFill>
                  <a:srgbClr val="002060"/>
                </a:solidFill>
              </a:rPr>
              <a:t>poultry neural network </a:t>
            </a:r>
            <a:r>
              <a:rPr lang="en-IN" sz="2400" dirty="0"/>
              <a:t>to truly </a:t>
            </a:r>
            <a:r>
              <a:rPr lang="en-IN" sz="2400" dirty="0">
                <a:solidFill>
                  <a:srgbClr val="002060"/>
                </a:solidFill>
              </a:rPr>
              <a:t>energise collective wisdom</a:t>
            </a:r>
            <a:r>
              <a:rPr lang="en-IN" sz="2400" dirty="0"/>
              <a:t>, these nodes must be well-connected, well-resourced, trusted, and capable of translating insights into action. The current challenges primarily concern </a:t>
            </a:r>
          </a:p>
          <a:p>
            <a:pPr algn="ctr"/>
            <a:r>
              <a:rPr lang="en-IN" sz="2400" b="1" dirty="0">
                <a:highlight>
                  <a:srgbClr val="000080"/>
                </a:highlight>
              </a:rPr>
              <a:t>connectivity, trust, quality, inclusion, and speed</a:t>
            </a:r>
            <a:r>
              <a:rPr lang="en-IN" sz="2400" dirty="0">
                <a:highlight>
                  <a:srgbClr val="000080"/>
                </a:highlight>
              </a:rPr>
              <a:t>.</a:t>
            </a:r>
            <a:endParaRPr lang="en-US" sz="2400" dirty="0">
              <a:highlight>
                <a:srgbClr val="000080"/>
              </a:highlight>
            </a:endParaRPr>
          </a:p>
        </p:txBody>
      </p:sp>
      <p:sp>
        <p:nvSpPr>
          <p:cNvPr id="8" name="Round Diagonal Corner of Rectangle 7">
            <a:extLst>
              <a:ext uri="{FF2B5EF4-FFF2-40B4-BE49-F238E27FC236}">
                <a16:creationId xmlns:a16="http://schemas.microsoft.com/office/drawing/2014/main" id="{D01497A1-54D6-CAB2-1A6A-67BF82C16DFE}"/>
              </a:ext>
            </a:extLst>
          </p:cNvPr>
          <p:cNvSpPr/>
          <p:nvPr/>
        </p:nvSpPr>
        <p:spPr>
          <a:xfrm>
            <a:off x="2521788" y="1108797"/>
            <a:ext cx="1981203" cy="2272758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Data Governance, Trust &amp; Incentives</a:t>
            </a:r>
            <a:endParaRPr lang="en-US" dirty="0"/>
          </a:p>
        </p:txBody>
      </p:sp>
      <p:sp>
        <p:nvSpPr>
          <p:cNvPr id="9" name="Round Diagonal Corner of Rectangle 8">
            <a:extLst>
              <a:ext uri="{FF2B5EF4-FFF2-40B4-BE49-F238E27FC236}">
                <a16:creationId xmlns:a16="http://schemas.microsoft.com/office/drawing/2014/main" id="{12B5D63C-5097-DD39-A08D-80B240D46834}"/>
              </a:ext>
            </a:extLst>
          </p:cNvPr>
          <p:cNvSpPr/>
          <p:nvPr/>
        </p:nvSpPr>
        <p:spPr>
          <a:xfrm>
            <a:off x="4931429" y="1092758"/>
            <a:ext cx="1981203" cy="2272759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</a:rPr>
              <a:t>Scalability &amp; Inclusion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ound Diagonal Corner of Rectangle 9">
            <a:extLst>
              <a:ext uri="{FF2B5EF4-FFF2-40B4-BE49-F238E27FC236}">
                <a16:creationId xmlns:a16="http://schemas.microsoft.com/office/drawing/2014/main" id="{E3E5D504-EEF6-42BA-78F0-A7600EBBF437}"/>
              </a:ext>
            </a:extLst>
          </p:cNvPr>
          <p:cNvSpPr/>
          <p:nvPr/>
        </p:nvSpPr>
        <p:spPr>
          <a:xfrm>
            <a:off x="7205927" y="1030552"/>
            <a:ext cx="1981203" cy="2303862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Rapid Change ± Complexity</a:t>
            </a:r>
            <a:endParaRPr lang="en-US" dirty="0"/>
          </a:p>
        </p:txBody>
      </p:sp>
      <p:sp>
        <p:nvSpPr>
          <p:cNvPr id="11" name="Round Diagonal Corner of Rectangle 10">
            <a:extLst>
              <a:ext uri="{FF2B5EF4-FFF2-40B4-BE49-F238E27FC236}">
                <a16:creationId xmlns:a16="http://schemas.microsoft.com/office/drawing/2014/main" id="{7514C285-524D-487F-90DD-EC6B2A4B7C23}"/>
              </a:ext>
            </a:extLst>
          </p:cNvPr>
          <p:cNvSpPr/>
          <p:nvPr/>
        </p:nvSpPr>
        <p:spPr>
          <a:xfrm>
            <a:off x="9615568" y="1030552"/>
            <a:ext cx="1981203" cy="2225617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</a:rPr>
              <a:t>Translating Knowledge into Practice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E259B-87A4-D84C-47FC-167AD5D6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353299" cy="5202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86490-77AF-CD4F-9436-019991705185}"/>
              </a:ext>
            </a:extLst>
          </p:cNvPr>
          <p:cNvSpPr txBox="1"/>
          <p:nvPr/>
        </p:nvSpPr>
        <p:spPr>
          <a:xfrm>
            <a:off x="6697683" y="229783"/>
            <a:ext cx="455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UNDERSTANDING THE POULTRY VALUE CHAIN</a:t>
            </a:r>
            <a:endParaRPr lang="en-US" b="1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2E737-CE7C-BEE0-2008-E6CF6FEF832C}"/>
              </a:ext>
            </a:extLst>
          </p:cNvPr>
          <p:cNvSpPr txBox="1"/>
          <p:nvPr/>
        </p:nvSpPr>
        <p:spPr>
          <a:xfrm>
            <a:off x="6613617" y="1217987"/>
            <a:ext cx="534403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Poultry value chain supports </a:t>
            </a:r>
          </a:p>
          <a:p>
            <a:r>
              <a:rPr lang="en-IN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6 million livelihoods.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2E9FC-DDAE-300E-2F58-27E8ADDEA75F}"/>
              </a:ext>
            </a:extLst>
          </p:cNvPr>
          <p:cNvSpPr txBox="1"/>
          <p:nvPr/>
        </p:nvSpPr>
        <p:spPr>
          <a:xfrm>
            <a:off x="6697683" y="2168228"/>
            <a:ext cx="4145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/>
              <a:t>Input → Production Farm → Trader/Aggregator → Transport (Live Crates) → </a:t>
            </a:r>
            <a:r>
              <a:rPr lang="en-IN" b="1" dirty="0">
                <a:solidFill>
                  <a:srgbClr val="C00000"/>
                </a:solidFill>
              </a:rPr>
              <a:t>Wet Market </a:t>
            </a:r>
            <a:r>
              <a:rPr lang="en-IN" b="1" dirty="0"/>
              <a:t>→ On-site Slaughter → Consumer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BF283-0EE4-98EC-18D8-B451BADA75DE}"/>
              </a:ext>
            </a:extLst>
          </p:cNvPr>
          <p:cNvSpPr txBox="1"/>
          <p:nvPr/>
        </p:nvSpPr>
        <p:spPr>
          <a:xfrm>
            <a:off x="6613617" y="3864972"/>
            <a:ext cx="4145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/>
              <a:t>Hatchery → Production Farm → </a:t>
            </a:r>
            <a:r>
              <a:rPr lang="en-IN" b="1" dirty="0">
                <a:solidFill>
                  <a:srgbClr val="C00000"/>
                </a:solidFill>
              </a:rPr>
              <a:t>Processing Plant </a:t>
            </a:r>
            <a:r>
              <a:rPr lang="en-IN" b="1" dirty="0"/>
              <a:t>→ Chilling/Cut-Up → Packaging → Cold Chain → Modern Retail/</a:t>
            </a:r>
            <a:r>
              <a:rPr lang="en-IN" b="1" dirty="0" err="1"/>
              <a:t>HoReCa</a:t>
            </a:r>
            <a:r>
              <a:rPr lang="en-IN" b="1" dirty="0"/>
              <a:t> → Consumer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57835-7ECE-8ED4-F2DD-8650824D0D31}"/>
              </a:ext>
            </a:extLst>
          </p:cNvPr>
          <p:cNvSpPr txBox="1"/>
          <p:nvPr/>
        </p:nvSpPr>
        <p:spPr>
          <a:xfrm>
            <a:off x="10471664" y="2232800"/>
            <a:ext cx="148598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90%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34888-C153-046C-C591-ADF1F2EA509D}"/>
              </a:ext>
            </a:extLst>
          </p:cNvPr>
          <p:cNvSpPr txBox="1"/>
          <p:nvPr/>
        </p:nvSpPr>
        <p:spPr>
          <a:xfrm>
            <a:off x="10471663" y="3768719"/>
            <a:ext cx="148598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93981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AE770C-D5CC-624E-314F-D074E2EB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101" y="1"/>
            <a:ext cx="8764899" cy="52237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E5DCDD-EC10-F043-0F86-64FCF81EDD16}"/>
              </a:ext>
            </a:extLst>
          </p:cNvPr>
          <p:cNvSpPr txBox="1">
            <a:spLocks/>
          </p:cNvSpPr>
          <p:nvPr/>
        </p:nvSpPr>
        <p:spPr>
          <a:xfrm>
            <a:off x="-1" y="127619"/>
            <a:ext cx="10675917" cy="6486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28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Each node adds a </a:t>
            </a:r>
            <a:r>
              <a:rPr lang="en-IN" sz="2800" i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different kind</a:t>
            </a:r>
            <a:r>
              <a:rPr lang="en-IN" sz="28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 of value:</a:t>
            </a:r>
            <a:endParaRPr lang="en-US" sz="28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6FD4C0-B5BC-BD01-63A5-57AD77C178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465188"/>
              </p:ext>
            </p:extLst>
          </p:nvPr>
        </p:nvGraphicFramePr>
        <p:xfrm>
          <a:off x="173182" y="903904"/>
          <a:ext cx="8317674" cy="431987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72558">
                  <a:extLst>
                    <a:ext uri="{9D8B030D-6E8A-4147-A177-3AD203B41FA5}">
                      <a16:colId xmlns:a16="http://schemas.microsoft.com/office/drawing/2014/main" val="4206342328"/>
                    </a:ext>
                  </a:extLst>
                </a:gridCol>
                <a:gridCol w="2772558">
                  <a:extLst>
                    <a:ext uri="{9D8B030D-6E8A-4147-A177-3AD203B41FA5}">
                      <a16:colId xmlns:a16="http://schemas.microsoft.com/office/drawing/2014/main" val="1069582004"/>
                    </a:ext>
                  </a:extLst>
                </a:gridCol>
                <a:gridCol w="2772558">
                  <a:extLst>
                    <a:ext uri="{9D8B030D-6E8A-4147-A177-3AD203B41FA5}">
                      <a16:colId xmlns:a16="http://schemas.microsoft.com/office/drawing/2014/main" val="4190523567"/>
                    </a:ext>
                  </a:extLst>
                </a:gridCol>
              </a:tblGrid>
              <a:tr h="362648">
                <a:tc>
                  <a:txBody>
                    <a:bodyPr/>
                    <a:lstStyle/>
                    <a:p>
                      <a:r>
                        <a:rPr lang="en-IN" sz="1600" b="1" dirty="0"/>
                        <a:t>Stage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b="1"/>
                        <a:t>Core Value Added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b="1" dirty="0"/>
                        <a:t>Typical Inefficiencies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527354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r>
                        <a:rPr lang="en-IN" sz="1600" b="1" dirty="0"/>
                        <a:t>Feed inputs</a:t>
                      </a:r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Nutritional &amp; energy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Poor raw material optimization, price volatility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443429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r>
                        <a:rPr lang="en-IN" sz="1600" b="1"/>
                        <a:t>Breeding / Hatchery</a:t>
                      </a:r>
                      <a:endParaRPr lang="en-IN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Genetics, chick 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Uneven chick quality, logistics stress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788206"/>
                  </a:ext>
                </a:extLst>
              </a:tr>
              <a:tr h="855550">
                <a:tc>
                  <a:txBody>
                    <a:bodyPr/>
                    <a:lstStyle/>
                    <a:p>
                      <a:r>
                        <a:rPr lang="en-IN" sz="1600" b="1"/>
                        <a:t>Farming (Grow-out)</a:t>
                      </a:r>
                      <a:endParaRPr lang="en-IN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Conversion of feed → meat/egg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Mortality, inconsistent biosecurity, low technology adoption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8742585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r>
                        <a:rPr lang="en-IN" sz="1600" b="1"/>
                        <a:t>Processing</a:t>
                      </a:r>
                      <a:endParaRPr lang="en-IN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Food safety, uniformity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Lack of cold chain, low automation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8866084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r>
                        <a:rPr lang="en-IN" sz="1600" b="1"/>
                        <a:t>Distribution / Retail</a:t>
                      </a:r>
                      <a:endParaRPr lang="en-IN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Accessibility, freshness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Middlemen margins, inconsistent cold storage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219243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r>
                        <a:rPr lang="en-IN" sz="1600" b="1"/>
                        <a:t>Consumer</a:t>
                      </a:r>
                      <a:endParaRPr lang="en-IN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/>
                        <a:t>Nutrition &amp; trust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Low differentiation, poor branding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9342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13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756 0.21697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6756 0.21697 L 0.03828 0.2413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828 0.2413 L 0.06112 -0.10915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6112 -0.10915 L -0.00331 -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331 -0.24861 L -0.12004 -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2004 -0.24861 L -0.09948 -0.10759" pathEditMode="relative" ptsTypes="AA"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9948 -0.10759 L -0.25257 -0.24861" pathEditMode="relative" ptsTypes="AA">
                                      <p:cBhvr>
                                        <p:cTn id="2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-0.24861 L -0.24733 -0.17043" pathEditMode="relative" ptsTypes="AA">
                                      <p:cBhvr>
                                        <p:cTn id="29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733 -0.17043 L -0.25257 0.03884" pathEditMode="relative" ptsTypes="AA">
                                      <p:cBhvr>
                                        <p:cTn id="3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0.03884 L -0.25257 0.24861" pathEditMode="relative" ptsTypes="AA">
                                      <p:cBhvr>
                                        <p:cTn id="35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0.24861 L 0.25257 -0.0537" pathEditMode="relative" ptsTypes="AA">
                                      <p:cBhvr>
                                        <p:cTn id="3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257 -0.0537 L 0.25257 -0.03921" pathEditMode="relative" ptsTypes="AA">
                                      <p:cBhvr>
                                        <p:cTn id="4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257 -0.03921 L 0.25257 -0.01724" pathEditMode="relative" ptsTypes="AA">
                                      <p:cBhvr>
                                        <p:cTn id="4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257 -0.01724 L -0.25257 -0.16275" pathEditMode="relative" ptsTypes="AA">
                                      <p:cBhvr>
                                        <p:cTn id="4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5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-0.16275 L -0.25257 -0.04392" pathEditMode="relative" ptsTypes="AA">
                                      <p:cBhvr>
                                        <p:cTn id="5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-0.04392 L -0.25257 0.24861" pathEditMode="relative" ptsTypes="AA">
                                      <p:cBhvr>
                                        <p:cTn id="5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5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257 0.24861 L 0 0" pathEditMode="relative" ptsTypes="AA">
                                      <p:cBhvr>
                                        <p:cTn id="5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5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0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6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2191A5-3C4C-92BA-DAFC-76F49B7B4849}"/>
              </a:ext>
            </a:extLst>
          </p:cNvPr>
          <p:cNvSpPr txBox="1">
            <a:spLocks/>
          </p:cNvSpPr>
          <p:nvPr/>
        </p:nvSpPr>
        <p:spPr>
          <a:xfrm>
            <a:off x="189271" y="51088"/>
            <a:ext cx="11813458" cy="566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Identifying &amp; Correcting Value Chain Inefficiencies</a:t>
            </a:r>
            <a:endParaRPr lang="en-US" sz="2800" b="1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39CBF3-6DC4-E6C9-152A-385EB1996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509195"/>
              </p:ext>
            </p:extLst>
          </p:nvPr>
        </p:nvGraphicFramePr>
        <p:xfrm>
          <a:off x="890650" y="703604"/>
          <a:ext cx="10589916" cy="4438411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750210">
                  <a:extLst>
                    <a:ext uri="{9D8B030D-6E8A-4147-A177-3AD203B41FA5}">
                      <a16:colId xmlns:a16="http://schemas.microsoft.com/office/drawing/2014/main" val="1750244055"/>
                    </a:ext>
                  </a:extLst>
                </a:gridCol>
                <a:gridCol w="3728007">
                  <a:extLst>
                    <a:ext uri="{9D8B030D-6E8A-4147-A177-3AD203B41FA5}">
                      <a16:colId xmlns:a16="http://schemas.microsoft.com/office/drawing/2014/main" val="3298447608"/>
                    </a:ext>
                  </a:extLst>
                </a:gridCol>
                <a:gridCol w="4111699">
                  <a:extLst>
                    <a:ext uri="{9D8B030D-6E8A-4147-A177-3AD203B41FA5}">
                      <a16:colId xmlns:a16="http://schemas.microsoft.com/office/drawing/2014/main" val="2293365759"/>
                    </a:ext>
                  </a:extLst>
                </a:gridCol>
              </a:tblGrid>
              <a:tr h="36992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Example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Correction / Innovation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44451"/>
                  </a:ext>
                </a:extLst>
              </a:tr>
              <a:tr h="647361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2"/>
                          </a:solidFill>
                        </a:rPr>
                        <a:t>Technical</a:t>
                      </a:r>
                      <a:endParaRPr lang="en-IN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Poor FCR, inconsistent egg weight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Nutrigenomics, precision feeding, enzyme optimization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268633"/>
                  </a:ext>
                </a:extLst>
              </a:tr>
              <a:tr h="779612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2"/>
                          </a:solidFill>
                        </a:rPr>
                        <a:t>Structural</a:t>
                      </a:r>
                      <a:endParaRPr lang="en-IN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Fragmented producer networks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Cooperative clusters, integrator-farmer partnerships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796708"/>
                  </a:ext>
                </a:extLst>
              </a:tr>
              <a:tr h="855832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2"/>
                          </a:solidFill>
                        </a:rPr>
                        <a:t>Informational</a:t>
                      </a:r>
                      <a:endParaRPr lang="en-IN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Lack of real-time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Digital dashboards, IoT-based 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754428"/>
                  </a:ext>
                </a:extLst>
              </a:tr>
              <a:tr h="859397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2"/>
                          </a:solidFill>
                        </a:rPr>
                        <a:t>Economic</a:t>
                      </a:r>
                      <a:endParaRPr lang="en-IN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Unbalanced profit distribution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Transparent pricing models, producer-linked brand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341660"/>
                  </a:ext>
                </a:extLst>
              </a:tr>
              <a:tr h="926289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2"/>
                          </a:solidFill>
                        </a:rPr>
                        <a:t>Perceptual</a:t>
                      </a:r>
                      <a:endParaRPr lang="en-IN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“Cheap protein” stigma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Brand storytelling, nutritional literacy campaigns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48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41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21F0D4-30B9-DFE4-2537-D6BCFB28DE57}"/>
              </a:ext>
            </a:extLst>
          </p:cNvPr>
          <p:cNvSpPr txBox="1">
            <a:spLocks/>
          </p:cNvSpPr>
          <p:nvPr/>
        </p:nvSpPr>
        <p:spPr>
          <a:xfrm>
            <a:off x="166255" y="125000"/>
            <a:ext cx="4643251" cy="1015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b="1" dirty="0">
                <a:solidFill>
                  <a:srgbClr val="C00000"/>
                </a:solidFill>
              </a:rPr>
              <a:t>11</a:t>
            </a:r>
            <a:r>
              <a:rPr lang="en-IN" sz="1600" b="1" baseline="30000" dirty="0">
                <a:solidFill>
                  <a:srgbClr val="C00000"/>
                </a:solidFill>
              </a:rPr>
              <a:t>th</a:t>
            </a:r>
            <a:r>
              <a:rPr lang="en-IN" sz="1600" b="1" dirty="0">
                <a:solidFill>
                  <a:srgbClr val="C00000"/>
                </a:solidFill>
              </a:rPr>
              <a:t> Oct, 2025. </a:t>
            </a:r>
          </a:p>
          <a:p>
            <a:r>
              <a:rPr lang="en-IN" sz="1600" dirty="0"/>
              <a:t>PM Dhan </a:t>
            </a:r>
            <a:r>
              <a:rPr lang="en-IN" sz="1600" dirty="0" err="1"/>
              <a:t>Dhaanya</a:t>
            </a:r>
            <a:r>
              <a:rPr lang="en-IN" sz="1600" dirty="0"/>
              <a:t> Krishi Yojana- Total outlay of </a:t>
            </a:r>
            <a:r>
              <a:rPr lang="en-IN" sz="1600" b="1" dirty="0"/>
              <a:t>₹24,000 crore</a:t>
            </a:r>
            <a:r>
              <a:rPr lang="en-IN" sz="1600" dirty="0"/>
              <a:t>; Mission for </a:t>
            </a:r>
            <a:r>
              <a:rPr lang="en-IN" sz="1600" dirty="0" err="1"/>
              <a:t>Aatmanirbharta</a:t>
            </a:r>
            <a:r>
              <a:rPr lang="en-IN" sz="1600" dirty="0"/>
              <a:t> in Pulses with an outlay of Rs. </a:t>
            </a:r>
            <a:r>
              <a:rPr lang="en-IN" sz="1600" b="1" dirty="0"/>
              <a:t>11,440 crore.</a:t>
            </a: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67CB4-E28D-4A4A-1F04-D158EB298F32}"/>
              </a:ext>
            </a:extLst>
          </p:cNvPr>
          <p:cNvSpPr txBox="1"/>
          <p:nvPr/>
        </p:nvSpPr>
        <p:spPr>
          <a:xfrm>
            <a:off x="166255" y="1256610"/>
            <a:ext cx="850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i="1" dirty="0"/>
              <a:t>Recent policy push for pulses is important — but calling them the primary protein source for Indians is misleading &amp; </a:t>
            </a:r>
            <a:r>
              <a:rPr lang="en-IN" sz="1600" b="1" i="1" dirty="0">
                <a:highlight>
                  <a:srgbClr val="FFFF00"/>
                </a:highlight>
              </a:rPr>
              <a:t>ignores science and nutrition gaps</a:t>
            </a:r>
            <a:r>
              <a:rPr lang="en-IN" sz="1600" b="1" i="1" dirty="0"/>
              <a:t>. </a:t>
            </a:r>
          </a:p>
          <a:p>
            <a:r>
              <a:rPr lang="en-IN" sz="1600" b="1" i="1" dirty="0"/>
              <a:t>India’s true protein engine- Eggs and chicken meat stay neglected. </a:t>
            </a:r>
            <a:endParaRPr lang="en-US" sz="1600" b="1" i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C3805D-4893-6EFD-0F9F-ED52949E39AB}"/>
              </a:ext>
            </a:extLst>
          </p:cNvPr>
          <p:cNvSpPr txBox="1">
            <a:spLocks/>
          </p:cNvSpPr>
          <p:nvPr/>
        </p:nvSpPr>
        <p:spPr>
          <a:xfrm>
            <a:off x="3731266" y="326654"/>
            <a:ext cx="4943225" cy="855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Correcting the Narrative: </a:t>
            </a:r>
            <a:br>
              <a:rPr lang="en-US" sz="2400" dirty="0">
                <a:solidFill>
                  <a:srgbClr val="C00000"/>
                </a:solidFill>
                <a:latin typeface="Gill Sans Ultra Bold" panose="020B0A02020104020203" pitchFamily="34" charset="77"/>
              </a:rPr>
            </a:br>
            <a:r>
              <a:rPr lang="en-US" sz="24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A Reality Check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931FB-4CD0-8065-31C4-1CDA7863A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400000">
            <a:off x="7766124" y="908369"/>
            <a:ext cx="5334243" cy="3517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4356D-1559-B541-13BE-F80FCE0BEFE6}"/>
              </a:ext>
            </a:extLst>
          </p:cNvPr>
          <p:cNvSpPr txBox="1"/>
          <p:nvPr/>
        </p:nvSpPr>
        <p:spPr>
          <a:xfrm>
            <a:off x="2220685" y="5272932"/>
            <a:ext cx="7125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i="1" dirty="0"/>
              <a:t>If pulses get a dedicated national mission for “protein security”, </a:t>
            </a:r>
            <a:r>
              <a:rPr lang="en-IN" sz="2000" b="1" i="1" dirty="0"/>
              <a:t>why not give similar impetus</a:t>
            </a:r>
            <a:r>
              <a:rPr lang="en-IN" sz="2000" i="1" dirty="0"/>
              <a:t> to poultry, eggs and meat?</a:t>
            </a:r>
            <a:endParaRPr lang="en-US" sz="2000" i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ADC29C-59F6-6239-741B-4055A98A1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75333"/>
              </p:ext>
            </p:extLst>
          </p:nvPr>
        </p:nvGraphicFramePr>
        <p:xfrm>
          <a:off x="296884" y="2136242"/>
          <a:ext cx="9239004" cy="308805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539834">
                  <a:extLst>
                    <a:ext uri="{9D8B030D-6E8A-4147-A177-3AD203B41FA5}">
                      <a16:colId xmlns:a16="http://schemas.microsoft.com/office/drawing/2014/main" val="598119961"/>
                    </a:ext>
                  </a:extLst>
                </a:gridCol>
                <a:gridCol w="1539834">
                  <a:extLst>
                    <a:ext uri="{9D8B030D-6E8A-4147-A177-3AD203B41FA5}">
                      <a16:colId xmlns:a16="http://schemas.microsoft.com/office/drawing/2014/main" val="1738880380"/>
                    </a:ext>
                  </a:extLst>
                </a:gridCol>
                <a:gridCol w="1539834">
                  <a:extLst>
                    <a:ext uri="{9D8B030D-6E8A-4147-A177-3AD203B41FA5}">
                      <a16:colId xmlns:a16="http://schemas.microsoft.com/office/drawing/2014/main" val="1772361194"/>
                    </a:ext>
                  </a:extLst>
                </a:gridCol>
                <a:gridCol w="1539834">
                  <a:extLst>
                    <a:ext uri="{9D8B030D-6E8A-4147-A177-3AD203B41FA5}">
                      <a16:colId xmlns:a16="http://schemas.microsoft.com/office/drawing/2014/main" val="1884470235"/>
                    </a:ext>
                  </a:extLst>
                </a:gridCol>
                <a:gridCol w="1539834">
                  <a:extLst>
                    <a:ext uri="{9D8B030D-6E8A-4147-A177-3AD203B41FA5}">
                      <a16:colId xmlns:a16="http://schemas.microsoft.com/office/drawing/2014/main" val="2376469008"/>
                    </a:ext>
                  </a:extLst>
                </a:gridCol>
                <a:gridCol w="1539834">
                  <a:extLst>
                    <a:ext uri="{9D8B030D-6E8A-4147-A177-3AD203B41FA5}">
                      <a16:colId xmlns:a16="http://schemas.microsoft.com/office/drawing/2014/main" val="3162543447"/>
                    </a:ext>
                  </a:extLst>
                </a:gridCol>
              </a:tblGrid>
              <a:tr h="377280">
                <a:tc>
                  <a:txBody>
                    <a:bodyPr/>
                    <a:lstStyle/>
                    <a:p>
                      <a:r>
                        <a:rPr lang="en-IN" sz="1000"/>
                        <a:t>Nutrient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Toor Dal (Arhar)</a:t>
                      </a:r>
                      <a:r>
                        <a:rPr lang="en-IN" sz="1000"/>
                        <a:t> (Cooked)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Moong Dal</a:t>
                      </a:r>
                      <a:r>
                        <a:rPr lang="en-IN" sz="1000"/>
                        <a:t> (Cooked)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Chana Dal</a:t>
                      </a:r>
                      <a:r>
                        <a:rPr lang="en-IN" sz="1000"/>
                        <a:t> (Cooked)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/>
                        <a:t>Egg (Whole, Boiled)</a:t>
                      </a:r>
                      <a:endParaRPr lang="en-IN" sz="1000" dirty="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Chicken (Breast, Cooked)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3751550329"/>
                  </a:ext>
                </a:extLst>
              </a:tr>
              <a:tr h="214971">
                <a:tc>
                  <a:txBody>
                    <a:bodyPr/>
                    <a:lstStyle/>
                    <a:p>
                      <a:r>
                        <a:rPr lang="en-IN" sz="1000" b="1"/>
                        <a:t>Protein (g)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~7.0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~7.0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~8.0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13.0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27.0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3471950120"/>
                  </a:ext>
                </a:extLst>
              </a:tr>
              <a:tr h="377280">
                <a:tc>
                  <a:txBody>
                    <a:bodyPr/>
                    <a:lstStyle/>
                    <a:p>
                      <a:r>
                        <a:rPr lang="en-IN" sz="1000" b="1"/>
                        <a:t>Protein Quality (PDCAAS / DIAAS)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0.55–0.60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0.65–0.70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0.65–0.70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1.00 (benchmark)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0.92–1.00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4086424101"/>
                  </a:ext>
                </a:extLst>
              </a:tr>
              <a:tr h="214971">
                <a:tc>
                  <a:txBody>
                    <a:bodyPr/>
                    <a:lstStyle/>
                    <a:p>
                      <a:r>
                        <a:rPr lang="en-IN" sz="1000" b="1"/>
                        <a:t>Digestibility (%)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~65–70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~70–75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~70–75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&gt;95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~95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1298104532"/>
                  </a:ext>
                </a:extLst>
              </a:tr>
              <a:tr h="245249">
                <a:tc>
                  <a:txBody>
                    <a:bodyPr/>
                    <a:lstStyle/>
                    <a:p>
                      <a:r>
                        <a:rPr lang="en-IN" sz="1000" b="1"/>
                        <a:t>Carbohydrates (g)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~20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~19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~20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~1.1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~0</a:t>
                      </a:r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2639319918"/>
                  </a:ext>
                </a:extLst>
              </a:tr>
              <a:tr h="120032">
                <a:tc>
                  <a:txBody>
                    <a:bodyPr/>
                    <a:lstStyle/>
                    <a:p>
                      <a:r>
                        <a:rPr lang="en-IN" sz="1000" b="1"/>
                        <a:t>Key Amino Acids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Low in methionine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Low in methionine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Low in methionine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>
                          <a:highlight>
                            <a:srgbClr val="FFFF00"/>
                          </a:highlight>
                        </a:rPr>
                        <a:t>Complete AA profile</a:t>
                      </a:r>
                      <a:endParaRPr lang="en-IN" sz="1000" dirty="0">
                        <a:highlight>
                          <a:srgbClr val="FFFF00"/>
                        </a:highlight>
                      </a:endParaRP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>
                          <a:highlight>
                            <a:srgbClr val="FFFF00"/>
                          </a:highlight>
                        </a:rPr>
                        <a:t>Complete AA profile</a:t>
                      </a:r>
                      <a:endParaRPr lang="en-IN" sz="1000" dirty="0">
                        <a:highlight>
                          <a:srgbClr val="FFFF00"/>
                        </a:highlight>
                      </a:endParaRPr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427541873"/>
                  </a:ext>
                </a:extLst>
              </a:tr>
              <a:tr h="377280">
                <a:tc>
                  <a:txBody>
                    <a:bodyPr/>
                    <a:lstStyle/>
                    <a:p>
                      <a:r>
                        <a:rPr lang="en-IN" sz="1000" b="1"/>
                        <a:t>B-vitamins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Moderate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Good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Good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Excellent (B12, choline)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/>
                        <a:t>Excellent (B3, B6)</a:t>
                      </a:r>
                      <a:endParaRPr lang="en-IN" sz="1000" dirty="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2463478968"/>
                  </a:ext>
                </a:extLst>
              </a:tr>
              <a:tr h="539588">
                <a:tc>
                  <a:txBody>
                    <a:bodyPr/>
                    <a:lstStyle/>
                    <a:p>
                      <a:r>
                        <a:rPr lang="en-IN" sz="1000" b="1"/>
                        <a:t>Essential Micronutrient Highlight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Potassium, folate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Folate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Folate, manganese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Vit D, B12, choline, selenium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Selenium, zinc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3264851025"/>
                  </a:ext>
                </a:extLst>
              </a:tr>
              <a:tr h="539588">
                <a:tc>
                  <a:txBody>
                    <a:bodyPr/>
                    <a:lstStyle/>
                    <a:p>
                      <a:r>
                        <a:rPr lang="en-IN" sz="1000" b="1"/>
                        <a:t>Anti-nutritional Factors</a:t>
                      </a:r>
                      <a:endParaRPr lang="en-IN" sz="100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/>
                        <a:t>Phytates</a:t>
                      </a:r>
                      <a:r>
                        <a:rPr lang="en-IN" sz="1000"/>
                        <a:t> inhibit protein/mineral absorption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/>
                        <a:t>Phytates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dirty="0"/>
                        <a:t>Phytates</a:t>
                      </a:r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/>
                        <a:t>None</a:t>
                      </a:r>
                      <a:endParaRPr lang="en-IN" sz="1000" dirty="0"/>
                    </a:p>
                  </a:txBody>
                  <a:tcPr marL="49447" marR="49447" marT="24724" marB="24724" anchor="ctr"/>
                </a:tc>
                <a:tc>
                  <a:txBody>
                    <a:bodyPr/>
                    <a:lstStyle/>
                    <a:p>
                      <a:r>
                        <a:rPr lang="en-IN" sz="1000" b="1" dirty="0"/>
                        <a:t>None</a:t>
                      </a:r>
                      <a:endParaRPr lang="en-IN" sz="1000" dirty="0"/>
                    </a:p>
                  </a:txBody>
                  <a:tcPr marL="49447" marR="49447" marT="24724" marB="24724" anchor="ctr"/>
                </a:tc>
                <a:extLst>
                  <a:ext uri="{0D108BD9-81ED-4DB2-BD59-A6C34878D82A}">
                    <a16:rowId xmlns:a16="http://schemas.microsoft.com/office/drawing/2014/main" val="2111089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15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1675</Words>
  <Application>Microsoft Macintosh PowerPoint</Application>
  <PresentationFormat>Widescreen</PresentationFormat>
  <Paragraphs>240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Gill Sans Ultra Bold</vt:lpstr>
      <vt:lpstr>Mont</vt:lpstr>
      <vt:lpstr>Mont Bold</vt:lpstr>
      <vt:lpstr>OpenSans--Regular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Netra Vilekar</dc:creator>
  <cp:lastModifiedBy>Pragati Salutgi</cp:lastModifiedBy>
  <cp:revision>5</cp:revision>
  <dcterms:created xsi:type="dcterms:W3CDTF">2025-10-16T14:20:44Z</dcterms:created>
  <dcterms:modified xsi:type="dcterms:W3CDTF">2025-11-23T16:56:23Z</dcterms:modified>
</cp:coreProperties>
</file>